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3" r:id="rId4"/>
    <p:sldId id="312" r:id="rId5"/>
    <p:sldId id="313" r:id="rId6"/>
    <p:sldId id="316" r:id="rId7"/>
    <p:sldId id="319" r:id="rId8"/>
    <p:sldId id="322" r:id="rId9"/>
    <p:sldId id="321" r:id="rId10"/>
    <p:sldId id="259" r:id="rId11"/>
  </p:sldIdLst>
  <p:sldSz cx="12192000" cy="6858000"/>
  <p:notesSz cx="6858000" cy="9144000"/>
  <p:embeddedFontLst>
    <p:embeddedFont>
      <p:font typeface="Akrobat" panose="00000600000000000000" pitchFamily="50" charset="-52"/>
      <p:regular r:id="rId13"/>
      <p:bold r:id="rId14"/>
    </p:embeddedFont>
    <p:embeddedFont>
      <p:font typeface="Akrobat Black" panose="00000A00000000000000" pitchFamily="50" charset="-52"/>
      <p:bold r:id="rId15"/>
    </p:embeddedFont>
    <p:embeddedFont>
      <p:font typeface="Arial Black" panose="020B0A04020102020204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Intro" panose="02000000000000000000" pitchFamily="50" charset="0"/>
      <p:regular r:id="rId23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6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79E5A"/>
    <a:srgbClr val="83C476"/>
    <a:srgbClr val="021D34"/>
    <a:srgbClr val="ED7D31"/>
    <a:srgbClr val="9E7856"/>
    <a:srgbClr val="E27512"/>
    <a:srgbClr val="F39200"/>
    <a:srgbClr val="F9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2616" y="90"/>
      </p:cViewPr>
      <p:guideLst>
        <p:guide orient="horz" pos="2160"/>
        <p:guide pos="76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576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rgbClr val="83C47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9-4D1C-B3E8-A58C91C308A6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F89-4D1C-B3E8-A58C91C308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52-4500-9AD2-532E6A5ABD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52-4500-9AD2-532E6A5ABDBF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8418</c:v>
                </c:pt>
                <c:pt idx="1">
                  <c:v>5434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89-4D1C-B3E8-A58C91C30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BAAE7D2-C50F-411B-A02B-17BAA23C6C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B28CEA-3BF5-47A3-A743-295E9D58B8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0B971B-18CC-4B0F-9C9F-845EFE3F5D4C}" type="datetimeFigureOut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535DF3D5-5D16-430D-B794-2453FA5149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CA46C410-97F1-426C-AD5D-130E08BAC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11A081-1688-4D5B-9CA3-7F85F09218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DE020D-A009-49FC-8A76-0609E15864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961CCA-E166-4573-AB12-1B5D49408262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F25AEF-A3E8-4D59-AACF-8AE87BC1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BE7E1-ED37-4CDF-9BBE-FEA8E3C7D346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1FE59E-68EC-48D2-A253-90FBD3F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57FFB-5DE9-45D7-BE88-FC51C802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D7692-7E49-4A19-876A-C49E42B1CD14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835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A34C0E-CEFB-4671-B169-D997961C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8A199-6303-45BF-8F49-2870E0581693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4468C8-4CA4-4DD5-A8AC-9B4D55CF6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4A1847-6C21-4139-86CF-F5F11A97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D42D5-142E-4332-B856-F27FACD2EF4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7402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598B5D-B45B-492C-963C-AD06F04D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1EEEE-5D8B-4C43-9B18-7DC38C931666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572627-E886-46C4-B8D2-44635747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6352A9-E1D0-4A25-A69A-8E75799C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7062A-CD31-4304-AE4D-6438ADBF8AB4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593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145B27-AA82-43F4-9ADE-5DCCDE1D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1177-0962-45DF-85D4-4DB47212FB5A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83598-9B4F-40CB-AD0C-ADC87EFB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A76B7-AADF-404F-9330-3634B309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DB975-F7CE-4EFE-85D7-66A6607BA5F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0390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075BFB-BF91-478B-9C5F-4AE3AF4C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297F8-3EDE-4733-8ED8-329F73574A9D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00423C-FE2E-4A3F-99FF-7B5E0CD4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8029A1-7D3D-4C25-8955-7E9BDAB3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55E3-F7D0-4837-860E-D618C2EDB35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623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B65E16C-918E-4071-869A-146E2D0D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0D0F-A5EC-499E-BDEF-825E5B99588F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7E55B7A-B831-465C-99D9-BF5ACC08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58A112B-6102-4682-91F1-25EED6BA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1BA7-5AD0-4416-9258-0BA092B27AC7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825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CAB3172D-A035-4711-9E1D-F6EC61C1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55DE5-8188-4960-A3CF-67C3F4FB4611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F0DFA5F2-4F62-4B3B-B052-5651CC37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B62F39F-CCDA-44C7-918E-EA3B0D8FC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63A4-9129-40A7-A925-6209CB94C8A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6656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B414DC59-F9F7-4554-826E-4B2F4870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05438-9F28-4A4B-938A-ABA8A815F9DC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57911D2-5CDC-43D7-BB35-D37DD7CA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33C6EA4-5701-470A-B175-127F9AE6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FA37D-3BB5-4573-B0EF-C14A1E458DBF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9463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E645ADFC-94F3-4C38-B87B-8BC231EA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AECEE-3D93-4380-BC47-058231669C09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7EF0DCC-DDB4-4BEE-806E-FD272199D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E43D6318-0D95-4EF9-B244-619FA488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F0418-05F5-44E3-B484-C4A7A9740466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0405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5E7F4AB-C145-4B1E-BEB7-73C37BBD0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3807E-A425-4AB0-B441-C615A0B285E7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201BF2C-D477-42C9-AD44-1F76D5A3B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A1D7B97-F433-4EF4-9901-46BEA7CC2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27096-AB93-47C8-972C-A33845C49C58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7403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298F6D8-5920-43B4-B8D1-0A099A7E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7BB0-904A-406B-AF9B-42093888623E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9B15858-E651-4DCD-A74A-FEF8E4E47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D54F00-9BD7-4075-9C0D-7F741F4D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BAA1-6E6A-424E-BAE9-40AF74F9CDA9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294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38E481EE-4E2F-40FF-80F6-C738DC9B71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9CC20BC8-65D1-41B5-ACA3-6CD328901A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B28EF4-AFDF-42EC-8BDD-2BA05E7C2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EFA827-36F5-4A12-A4E0-096B3C7A45FA}" type="datetime1">
              <a:rPr lang="ru-RU"/>
              <a:pPr>
                <a:defRPr/>
              </a:pPr>
              <a:t>27.02.2020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743B14-736C-48E6-A473-4C791BB0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B80B94-13EB-4962-9304-1EA048BAF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94E9FA-A3CF-4E3E-9AE5-879B713EE559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emf"/><Relationship Id="rId9" Type="http://schemas.openxmlformats.org/officeDocument/2006/relationships/image" Target="../media/image25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5C0240-B78A-4051-9B32-6BF7B65FE8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0000">
                <a:srgbClr val="021D34"/>
              </a:gs>
              <a:gs pos="0">
                <a:srgbClr val="59253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" name="Равнобедренный треугольник 48">
            <a:extLst>
              <a:ext uri="{FF2B5EF4-FFF2-40B4-BE49-F238E27FC236}">
                <a16:creationId xmlns:a16="http://schemas.microsoft.com/office/drawing/2014/main" id="{8E95F686-E596-44BA-9668-6445DC00CD91}"/>
              </a:ext>
            </a:extLst>
          </p:cNvPr>
          <p:cNvSpPr/>
          <p:nvPr/>
        </p:nvSpPr>
        <p:spPr>
          <a:xfrm>
            <a:off x="11314113" y="385763"/>
            <a:ext cx="1797050" cy="6629400"/>
          </a:xfrm>
          <a:custGeom>
            <a:avLst/>
            <a:gdLst>
              <a:gd name="connsiteX0" fmla="*/ 0 w 1636351"/>
              <a:gd name="connsiteY0" fmla="*/ 2317524 h 2317524"/>
              <a:gd name="connsiteX1" fmla="*/ 1636351 w 1636351"/>
              <a:gd name="connsiteY1" fmla="*/ 0 h 2317524"/>
              <a:gd name="connsiteX2" fmla="*/ 1636351 w 1636351"/>
              <a:gd name="connsiteY2" fmla="*/ 2317524 h 2317524"/>
              <a:gd name="connsiteX3" fmla="*/ 0 w 1636351"/>
              <a:gd name="connsiteY3" fmla="*/ 2317524 h 2317524"/>
              <a:gd name="connsiteX0" fmla="*/ 0 w 1617301"/>
              <a:gd name="connsiteY0" fmla="*/ 1060224 h 2317524"/>
              <a:gd name="connsiteX1" fmla="*/ 1617301 w 1617301"/>
              <a:gd name="connsiteY1" fmla="*/ 0 h 2317524"/>
              <a:gd name="connsiteX2" fmla="*/ 1617301 w 1617301"/>
              <a:gd name="connsiteY2" fmla="*/ 2317524 h 2317524"/>
              <a:gd name="connsiteX3" fmla="*/ 0 w 1617301"/>
              <a:gd name="connsiteY3" fmla="*/ 1060224 h 2317524"/>
              <a:gd name="connsiteX0" fmla="*/ 0 w 2026876"/>
              <a:gd name="connsiteY0" fmla="*/ 1298349 h 2555649"/>
              <a:gd name="connsiteX1" fmla="*/ 2026876 w 2026876"/>
              <a:gd name="connsiteY1" fmla="*/ 0 h 2555649"/>
              <a:gd name="connsiteX2" fmla="*/ 1617301 w 2026876"/>
              <a:gd name="connsiteY2" fmla="*/ 2555649 h 2555649"/>
              <a:gd name="connsiteX3" fmla="*/ 0 w 2026876"/>
              <a:gd name="connsiteY3" fmla="*/ 1298349 h 2555649"/>
              <a:gd name="connsiteX0" fmla="*/ 0 w 2026876"/>
              <a:gd name="connsiteY0" fmla="*/ 1298349 h 2650899"/>
              <a:gd name="connsiteX1" fmla="*/ 2026876 w 2026876"/>
              <a:gd name="connsiteY1" fmla="*/ 0 h 2650899"/>
              <a:gd name="connsiteX2" fmla="*/ 1617301 w 2026876"/>
              <a:gd name="connsiteY2" fmla="*/ 2650899 h 2650899"/>
              <a:gd name="connsiteX3" fmla="*/ 0 w 2026876"/>
              <a:gd name="connsiteY3" fmla="*/ 1298349 h 2650899"/>
              <a:gd name="connsiteX0" fmla="*/ 0 w 1969726"/>
              <a:gd name="connsiteY0" fmla="*/ 1279299 h 2631849"/>
              <a:gd name="connsiteX1" fmla="*/ 1969726 w 1969726"/>
              <a:gd name="connsiteY1" fmla="*/ 0 h 2631849"/>
              <a:gd name="connsiteX2" fmla="*/ 1617301 w 1969726"/>
              <a:gd name="connsiteY2" fmla="*/ 2631849 h 2631849"/>
              <a:gd name="connsiteX3" fmla="*/ 0 w 1969726"/>
              <a:gd name="connsiteY3" fmla="*/ 1279299 h 2631849"/>
              <a:gd name="connsiteX0" fmla="*/ 0 w 1969726"/>
              <a:gd name="connsiteY0" fmla="*/ 1279299 h 2617562"/>
              <a:gd name="connsiteX1" fmla="*/ 1969726 w 1969726"/>
              <a:gd name="connsiteY1" fmla="*/ 0 h 2617562"/>
              <a:gd name="connsiteX2" fmla="*/ 1617301 w 1969726"/>
              <a:gd name="connsiteY2" fmla="*/ 2617562 h 2617562"/>
              <a:gd name="connsiteX3" fmla="*/ 0 w 1969726"/>
              <a:gd name="connsiteY3" fmla="*/ 1279299 h 2617562"/>
              <a:gd name="connsiteX0" fmla="*/ 0 w 1993539"/>
              <a:gd name="connsiteY0" fmla="*/ 1288824 h 2617562"/>
              <a:gd name="connsiteX1" fmla="*/ 1993539 w 1993539"/>
              <a:gd name="connsiteY1" fmla="*/ 0 h 2617562"/>
              <a:gd name="connsiteX2" fmla="*/ 1641114 w 1993539"/>
              <a:gd name="connsiteY2" fmla="*/ 2617562 h 2617562"/>
              <a:gd name="connsiteX3" fmla="*/ 0 w 1993539"/>
              <a:gd name="connsiteY3" fmla="*/ 1288824 h 2617562"/>
              <a:gd name="connsiteX0" fmla="*/ 0 w 2831739"/>
              <a:gd name="connsiteY0" fmla="*/ 0 h 2800351"/>
              <a:gd name="connsiteX1" fmla="*/ 2831739 w 2831739"/>
              <a:gd name="connsiteY1" fmla="*/ 182789 h 2800351"/>
              <a:gd name="connsiteX2" fmla="*/ 2479314 w 2831739"/>
              <a:gd name="connsiteY2" fmla="*/ 2800351 h 2800351"/>
              <a:gd name="connsiteX3" fmla="*/ 0 w 2831739"/>
              <a:gd name="connsiteY3" fmla="*/ 0 h 2800351"/>
              <a:gd name="connsiteX0" fmla="*/ 0 w 2831739"/>
              <a:gd name="connsiteY0" fmla="*/ 0 h 2071689"/>
              <a:gd name="connsiteX1" fmla="*/ 2831739 w 2831739"/>
              <a:gd name="connsiteY1" fmla="*/ 182789 h 2071689"/>
              <a:gd name="connsiteX2" fmla="*/ 2488839 w 2831739"/>
              <a:gd name="connsiteY2" fmla="*/ 2071689 h 2071689"/>
              <a:gd name="connsiteX3" fmla="*/ 0 w 2831739"/>
              <a:gd name="connsiteY3" fmla="*/ 0 h 2071689"/>
              <a:gd name="connsiteX0" fmla="*/ 0 w 2926989"/>
              <a:gd name="connsiteY0" fmla="*/ 0 h 2085976"/>
              <a:gd name="connsiteX1" fmla="*/ 2926989 w 2926989"/>
              <a:gd name="connsiteY1" fmla="*/ 197076 h 2085976"/>
              <a:gd name="connsiteX2" fmla="*/ 2584089 w 2926989"/>
              <a:gd name="connsiteY2" fmla="*/ 2085976 h 2085976"/>
              <a:gd name="connsiteX3" fmla="*/ 0 w 2926989"/>
              <a:gd name="connsiteY3" fmla="*/ 0 h 2085976"/>
              <a:gd name="connsiteX0" fmla="*/ 0 w 5236801"/>
              <a:gd name="connsiteY0" fmla="*/ 0 h 2085976"/>
              <a:gd name="connsiteX1" fmla="*/ 5236801 w 5236801"/>
              <a:gd name="connsiteY1" fmla="*/ 325663 h 2085976"/>
              <a:gd name="connsiteX2" fmla="*/ 2584089 w 5236801"/>
              <a:gd name="connsiteY2" fmla="*/ 2085976 h 2085976"/>
              <a:gd name="connsiteX3" fmla="*/ 0 w 5236801"/>
              <a:gd name="connsiteY3" fmla="*/ 0 h 2085976"/>
              <a:gd name="connsiteX0" fmla="*/ 0 w 5236801"/>
              <a:gd name="connsiteY0" fmla="*/ 0 h 2076451"/>
              <a:gd name="connsiteX1" fmla="*/ 5236801 w 5236801"/>
              <a:gd name="connsiteY1" fmla="*/ 325663 h 2076451"/>
              <a:gd name="connsiteX2" fmla="*/ 2569802 w 5236801"/>
              <a:gd name="connsiteY2" fmla="*/ 2076451 h 2076451"/>
              <a:gd name="connsiteX3" fmla="*/ 0 w 5236801"/>
              <a:gd name="connsiteY3" fmla="*/ 0 h 2076451"/>
              <a:gd name="connsiteX0" fmla="*/ 1691480 w 2666999"/>
              <a:gd name="connsiteY0" fmla="*/ 0 h 4100560"/>
              <a:gd name="connsiteX1" fmla="*/ 2666999 w 2666999"/>
              <a:gd name="connsiteY1" fmla="*/ 2349772 h 4100560"/>
              <a:gd name="connsiteX2" fmla="*/ 0 w 2666999"/>
              <a:gd name="connsiteY2" fmla="*/ 4100560 h 4100560"/>
              <a:gd name="connsiteX3" fmla="*/ 1691480 w 2666999"/>
              <a:gd name="connsiteY3" fmla="*/ 0 h 4100560"/>
              <a:gd name="connsiteX0" fmla="*/ 830346 w 1805865"/>
              <a:gd name="connsiteY0" fmla="*/ 0 h 5805073"/>
              <a:gd name="connsiteX1" fmla="*/ 1805865 w 1805865"/>
              <a:gd name="connsiteY1" fmla="*/ 2349772 h 5805073"/>
              <a:gd name="connsiteX2" fmla="*/ 0 w 1805865"/>
              <a:gd name="connsiteY2" fmla="*/ 5805073 h 5805073"/>
              <a:gd name="connsiteX3" fmla="*/ 830346 w 1805865"/>
              <a:gd name="connsiteY3" fmla="*/ 0 h 5805073"/>
              <a:gd name="connsiteX0" fmla="*/ 883612 w 1859131"/>
              <a:gd name="connsiteY0" fmla="*/ 0 h 6630697"/>
              <a:gd name="connsiteX1" fmla="*/ 1859131 w 1859131"/>
              <a:gd name="connsiteY1" fmla="*/ 2349772 h 6630697"/>
              <a:gd name="connsiteX2" fmla="*/ 0 w 1859131"/>
              <a:gd name="connsiteY2" fmla="*/ 6630697 h 6630697"/>
              <a:gd name="connsiteX3" fmla="*/ 883612 w 1859131"/>
              <a:gd name="connsiteY3" fmla="*/ 0 h 6630697"/>
              <a:gd name="connsiteX0" fmla="*/ 883612 w 1796988"/>
              <a:gd name="connsiteY0" fmla="*/ 0 h 6630697"/>
              <a:gd name="connsiteX1" fmla="*/ 1796988 w 1796988"/>
              <a:gd name="connsiteY1" fmla="*/ 6513399 h 6630697"/>
              <a:gd name="connsiteX2" fmla="*/ 0 w 1796988"/>
              <a:gd name="connsiteY2" fmla="*/ 6630697 h 6630697"/>
              <a:gd name="connsiteX3" fmla="*/ 883612 w 1796988"/>
              <a:gd name="connsiteY3" fmla="*/ 0 h 66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988" h="6630697">
                <a:moveTo>
                  <a:pt x="883612" y="0"/>
                </a:moveTo>
                <a:lnTo>
                  <a:pt x="1796988" y="6513399"/>
                </a:lnTo>
                <a:lnTo>
                  <a:pt x="0" y="6630697"/>
                </a:lnTo>
                <a:lnTo>
                  <a:pt x="883612" y="0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0" name="Равнобедренный треугольник 48">
            <a:extLst>
              <a:ext uri="{FF2B5EF4-FFF2-40B4-BE49-F238E27FC236}">
                <a16:creationId xmlns:a16="http://schemas.microsoft.com/office/drawing/2014/main" id="{B522EA9D-145B-4CD9-94D9-C9FEDCF19B73}"/>
              </a:ext>
            </a:extLst>
          </p:cNvPr>
          <p:cNvSpPr/>
          <p:nvPr/>
        </p:nvSpPr>
        <p:spPr>
          <a:xfrm>
            <a:off x="7632700" y="-414338"/>
            <a:ext cx="5237163" cy="2076451"/>
          </a:xfrm>
          <a:custGeom>
            <a:avLst/>
            <a:gdLst>
              <a:gd name="connsiteX0" fmla="*/ 0 w 1636351"/>
              <a:gd name="connsiteY0" fmla="*/ 2317524 h 2317524"/>
              <a:gd name="connsiteX1" fmla="*/ 1636351 w 1636351"/>
              <a:gd name="connsiteY1" fmla="*/ 0 h 2317524"/>
              <a:gd name="connsiteX2" fmla="*/ 1636351 w 1636351"/>
              <a:gd name="connsiteY2" fmla="*/ 2317524 h 2317524"/>
              <a:gd name="connsiteX3" fmla="*/ 0 w 1636351"/>
              <a:gd name="connsiteY3" fmla="*/ 2317524 h 2317524"/>
              <a:gd name="connsiteX0" fmla="*/ 0 w 1617301"/>
              <a:gd name="connsiteY0" fmla="*/ 1060224 h 2317524"/>
              <a:gd name="connsiteX1" fmla="*/ 1617301 w 1617301"/>
              <a:gd name="connsiteY1" fmla="*/ 0 h 2317524"/>
              <a:gd name="connsiteX2" fmla="*/ 1617301 w 1617301"/>
              <a:gd name="connsiteY2" fmla="*/ 2317524 h 2317524"/>
              <a:gd name="connsiteX3" fmla="*/ 0 w 1617301"/>
              <a:gd name="connsiteY3" fmla="*/ 1060224 h 2317524"/>
              <a:gd name="connsiteX0" fmla="*/ 0 w 2026876"/>
              <a:gd name="connsiteY0" fmla="*/ 1298349 h 2555649"/>
              <a:gd name="connsiteX1" fmla="*/ 2026876 w 2026876"/>
              <a:gd name="connsiteY1" fmla="*/ 0 h 2555649"/>
              <a:gd name="connsiteX2" fmla="*/ 1617301 w 2026876"/>
              <a:gd name="connsiteY2" fmla="*/ 2555649 h 2555649"/>
              <a:gd name="connsiteX3" fmla="*/ 0 w 2026876"/>
              <a:gd name="connsiteY3" fmla="*/ 1298349 h 2555649"/>
              <a:gd name="connsiteX0" fmla="*/ 0 w 2026876"/>
              <a:gd name="connsiteY0" fmla="*/ 1298349 h 2650899"/>
              <a:gd name="connsiteX1" fmla="*/ 2026876 w 2026876"/>
              <a:gd name="connsiteY1" fmla="*/ 0 h 2650899"/>
              <a:gd name="connsiteX2" fmla="*/ 1617301 w 2026876"/>
              <a:gd name="connsiteY2" fmla="*/ 2650899 h 2650899"/>
              <a:gd name="connsiteX3" fmla="*/ 0 w 2026876"/>
              <a:gd name="connsiteY3" fmla="*/ 1298349 h 2650899"/>
              <a:gd name="connsiteX0" fmla="*/ 0 w 1969726"/>
              <a:gd name="connsiteY0" fmla="*/ 1279299 h 2631849"/>
              <a:gd name="connsiteX1" fmla="*/ 1969726 w 1969726"/>
              <a:gd name="connsiteY1" fmla="*/ 0 h 2631849"/>
              <a:gd name="connsiteX2" fmla="*/ 1617301 w 1969726"/>
              <a:gd name="connsiteY2" fmla="*/ 2631849 h 2631849"/>
              <a:gd name="connsiteX3" fmla="*/ 0 w 1969726"/>
              <a:gd name="connsiteY3" fmla="*/ 1279299 h 2631849"/>
              <a:gd name="connsiteX0" fmla="*/ 0 w 1969726"/>
              <a:gd name="connsiteY0" fmla="*/ 1279299 h 2617562"/>
              <a:gd name="connsiteX1" fmla="*/ 1969726 w 1969726"/>
              <a:gd name="connsiteY1" fmla="*/ 0 h 2617562"/>
              <a:gd name="connsiteX2" fmla="*/ 1617301 w 1969726"/>
              <a:gd name="connsiteY2" fmla="*/ 2617562 h 2617562"/>
              <a:gd name="connsiteX3" fmla="*/ 0 w 1969726"/>
              <a:gd name="connsiteY3" fmla="*/ 1279299 h 2617562"/>
              <a:gd name="connsiteX0" fmla="*/ 0 w 1993539"/>
              <a:gd name="connsiteY0" fmla="*/ 1288824 h 2617562"/>
              <a:gd name="connsiteX1" fmla="*/ 1993539 w 1993539"/>
              <a:gd name="connsiteY1" fmla="*/ 0 h 2617562"/>
              <a:gd name="connsiteX2" fmla="*/ 1641114 w 1993539"/>
              <a:gd name="connsiteY2" fmla="*/ 2617562 h 2617562"/>
              <a:gd name="connsiteX3" fmla="*/ 0 w 1993539"/>
              <a:gd name="connsiteY3" fmla="*/ 1288824 h 2617562"/>
              <a:gd name="connsiteX0" fmla="*/ 0 w 2831739"/>
              <a:gd name="connsiteY0" fmla="*/ 0 h 2800351"/>
              <a:gd name="connsiteX1" fmla="*/ 2831739 w 2831739"/>
              <a:gd name="connsiteY1" fmla="*/ 182789 h 2800351"/>
              <a:gd name="connsiteX2" fmla="*/ 2479314 w 2831739"/>
              <a:gd name="connsiteY2" fmla="*/ 2800351 h 2800351"/>
              <a:gd name="connsiteX3" fmla="*/ 0 w 2831739"/>
              <a:gd name="connsiteY3" fmla="*/ 0 h 2800351"/>
              <a:gd name="connsiteX0" fmla="*/ 0 w 2831739"/>
              <a:gd name="connsiteY0" fmla="*/ 0 h 2071689"/>
              <a:gd name="connsiteX1" fmla="*/ 2831739 w 2831739"/>
              <a:gd name="connsiteY1" fmla="*/ 182789 h 2071689"/>
              <a:gd name="connsiteX2" fmla="*/ 2488839 w 2831739"/>
              <a:gd name="connsiteY2" fmla="*/ 2071689 h 2071689"/>
              <a:gd name="connsiteX3" fmla="*/ 0 w 2831739"/>
              <a:gd name="connsiteY3" fmla="*/ 0 h 2071689"/>
              <a:gd name="connsiteX0" fmla="*/ 0 w 2926989"/>
              <a:gd name="connsiteY0" fmla="*/ 0 h 2085976"/>
              <a:gd name="connsiteX1" fmla="*/ 2926989 w 2926989"/>
              <a:gd name="connsiteY1" fmla="*/ 197076 h 2085976"/>
              <a:gd name="connsiteX2" fmla="*/ 2584089 w 2926989"/>
              <a:gd name="connsiteY2" fmla="*/ 2085976 h 2085976"/>
              <a:gd name="connsiteX3" fmla="*/ 0 w 2926989"/>
              <a:gd name="connsiteY3" fmla="*/ 0 h 2085976"/>
              <a:gd name="connsiteX0" fmla="*/ 0 w 5236801"/>
              <a:gd name="connsiteY0" fmla="*/ 0 h 2085976"/>
              <a:gd name="connsiteX1" fmla="*/ 5236801 w 5236801"/>
              <a:gd name="connsiteY1" fmla="*/ 325663 h 2085976"/>
              <a:gd name="connsiteX2" fmla="*/ 2584089 w 5236801"/>
              <a:gd name="connsiteY2" fmla="*/ 2085976 h 2085976"/>
              <a:gd name="connsiteX3" fmla="*/ 0 w 5236801"/>
              <a:gd name="connsiteY3" fmla="*/ 0 h 2085976"/>
              <a:gd name="connsiteX0" fmla="*/ 0 w 5236801"/>
              <a:gd name="connsiteY0" fmla="*/ 0 h 2076451"/>
              <a:gd name="connsiteX1" fmla="*/ 5236801 w 5236801"/>
              <a:gd name="connsiteY1" fmla="*/ 325663 h 2076451"/>
              <a:gd name="connsiteX2" fmla="*/ 2569802 w 5236801"/>
              <a:gd name="connsiteY2" fmla="*/ 2076451 h 2076451"/>
              <a:gd name="connsiteX3" fmla="*/ 0 w 5236801"/>
              <a:gd name="connsiteY3" fmla="*/ 0 h 20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6801" h="2076451">
                <a:moveTo>
                  <a:pt x="0" y="0"/>
                </a:moveTo>
                <a:lnTo>
                  <a:pt x="5236801" y="325663"/>
                </a:lnTo>
                <a:lnTo>
                  <a:pt x="2569802" y="20764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Равнобедренный треугольник 48">
            <a:extLst>
              <a:ext uri="{FF2B5EF4-FFF2-40B4-BE49-F238E27FC236}">
                <a16:creationId xmlns:a16="http://schemas.microsoft.com/office/drawing/2014/main" id="{77FE2DD8-778E-4876-80B2-23FF00DD77BB}"/>
              </a:ext>
            </a:extLst>
          </p:cNvPr>
          <p:cNvSpPr/>
          <p:nvPr/>
        </p:nvSpPr>
        <p:spPr>
          <a:xfrm>
            <a:off x="10204450" y="369888"/>
            <a:ext cx="1993900" cy="2616200"/>
          </a:xfrm>
          <a:custGeom>
            <a:avLst/>
            <a:gdLst>
              <a:gd name="connsiteX0" fmla="*/ 0 w 1636351"/>
              <a:gd name="connsiteY0" fmla="*/ 2317524 h 2317524"/>
              <a:gd name="connsiteX1" fmla="*/ 1636351 w 1636351"/>
              <a:gd name="connsiteY1" fmla="*/ 0 h 2317524"/>
              <a:gd name="connsiteX2" fmla="*/ 1636351 w 1636351"/>
              <a:gd name="connsiteY2" fmla="*/ 2317524 h 2317524"/>
              <a:gd name="connsiteX3" fmla="*/ 0 w 1636351"/>
              <a:gd name="connsiteY3" fmla="*/ 2317524 h 2317524"/>
              <a:gd name="connsiteX0" fmla="*/ 0 w 1617301"/>
              <a:gd name="connsiteY0" fmla="*/ 1060224 h 2317524"/>
              <a:gd name="connsiteX1" fmla="*/ 1617301 w 1617301"/>
              <a:gd name="connsiteY1" fmla="*/ 0 h 2317524"/>
              <a:gd name="connsiteX2" fmla="*/ 1617301 w 1617301"/>
              <a:gd name="connsiteY2" fmla="*/ 2317524 h 2317524"/>
              <a:gd name="connsiteX3" fmla="*/ 0 w 1617301"/>
              <a:gd name="connsiteY3" fmla="*/ 1060224 h 2317524"/>
              <a:gd name="connsiteX0" fmla="*/ 0 w 2026876"/>
              <a:gd name="connsiteY0" fmla="*/ 1298349 h 2555649"/>
              <a:gd name="connsiteX1" fmla="*/ 2026876 w 2026876"/>
              <a:gd name="connsiteY1" fmla="*/ 0 h 2555649"/>
              <a:gd name="connsiteX2" fmla="*/ 1617301 w 2026876"/>
              <a:gd name="connsiteY2" fmla="*/ 2555649 h 2555649"/>
              <a:gd name="connsiteX3" fmla="*/ 0 w 2026876"/>
              <a:gd name="connsiteY3" fmla="*/ 1298349 h 2555649"/>
              <a:gd name="connsiteX0" fmla="*/ 0 w 2026876"/>
              <a:gd name="connsiteY0" fmla="*/ 1298349 h 2650899"/>
              <a:gd name="connsiteX1" fmla="*/ 2026876 w 2026876"/>
              <a:gd name="connsiteY1" fmla="*/ 0 h 2650899"/>
              <a:gd name="connsiteX2" fmla="*/ 1617301 w 2026876"/>
              <a:gd name="connsiteY2" fmla="*/ 2650899 h 2650899"/>
              <a:gd name="connsiteX3" fmla="*/ 0 w 2026876"/>
              <a:gd name="connsiteY3" fmla="*/ 1298349 h 2650899"/>
              <a:gd name="connsiteX0" fmla="*/ 0 w 1969726"/>
              <a:gd name="connsiteY0" fmla="*/ 1279299 h 2631849"/>
              <a:gd name="connsiteX1" fmla="*/ 1969726 w 1969726"/>
              <a:gd name="connsiteY1" fmla="*/ 0 h 2631849"/>
              <a:gd name="connsiteX2" fmla="*/ 1617301 w 1969726"/>
              <a:gd name="connsiteY2" fmla="*/ 2631849 h 2631849"/>
              <a:gd name="connsiteX3" fmla="*/ 0 w 1969726"/>
              <a:gd name="connsiteY3" fmla="*/ 1279299 h 2631849"/>
              <a:gd name="connsiteX0" fmla="*/ 0 w 1969726"/>
              <a:gd name="connsiteY0" fmla="*/ 1279299 h 2617562"/>
              <a:gd name="connsiteX1" fmla="*/ 1969726 w 1969726"/>
              <a:gd name="connsiteY1" fmla="*/ 0 h 2617562"/>
              <a:gd name="connsiteX2" fmla="*/ 1617301 w 1969726"/>
              <a:gd name="connsiteY2" fmla="*/ 2617562 h 2617562"/>
              <a:gd name="connsiteX3" fmla="*/ 0 w 1969726"/>
              <a:gd name="connsiteY3" fmla="*/ 1279299 h 2617562"/>
              <a:gd name="connsiteX0" fmla="*/ 0 w 1993539"/>
              <a:gd name="connsiteY0" fmla="*/ 1288824 h 2617562"/>
              <a:gd name="connsiteX1" fmla="*/ 1993539 w 1993539"/>
              <a:gd name="connsiteY1" fmla="*/ 0 h 2617562"/>
              <a:gd name="connsiteX2" fmla="*/ 1641114 w 1993539"/>
              <a:gd name="connsiteY2" fmla="*/ 2617562 h 2617562"/>
              <a:gd name="connsiteX3" fmla="*/ 0 w 1993539"/>
              <a:gd name="connsiteY3" fmla="*/ 1288824 h 261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3539" h="2617562">
                <a:moveTo>
                  <a:pt x="0" y="1288824"/>
                </a:moveTo>
                <a:lnTo>
                  <a:pt x="1993539" y="0"/>
                </a:lnTo>
                <a:lnTo>
                  <a:pt x="1641114" y="2617562"/>
                </a:lnTo>
                <a:lnTo>
                  <a:pt x="0" y="128882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0" name="TextBox 6">
            <a:extLst>
              <a:ext uri="{FF2B5EF4-FFF2-40B4-BE49-F238E27FC236}">
                <a16:creationId xmlns:a16="http://schemas.microsoft.com/office/drawing/2014/main" id="{27752BD4-06A4-47D7-A82B-ADF6C2659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898" y="3308350"/>
            <a:ext cx="76242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krobat Black" panose="00000A00000000000000" pitchFamily="50" charset="-52"/>
              </a:rPr>
              <a:t>Меры государственной поддержки ягодной отрасли</a:t>
            </a:r>
            <a:endParaRPr lang="en-US" altLang="ru-RU" dirty="0">
              <a:solidFill>
                <a:schemeClr val="bg1"/>
              </a:solidFill>
              <a:latin typeface="Akrobat Black" panose="00000A00000000000000" pitchFamily="50" charset="-5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krobat Black" panose="00000A00000000000000" pitchFamily="50" charset="-52"/>
              </a:rPr>
              <a:t>в Ханты-Мансийском автономном округе – Югре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2A0C0BA-F16D-4669-B4C1-BE3FCF4558C1}"/>
              </a:ext>
            </a:extLst>
          </p:cNvPr>
          <p:cNvCxnSpPr>
            <a:cxnSpLocks/>
          </p:cNvCxnSpPr>
          <p:nvPr/>
        </p:nvCxnSpPr>
        <p:spPr>
          <a:xfrm>
            <a:off x="6907213" y="-1003300"/>
            <a:ext cx="6388100" cy="51577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A576B226-748F-4E93-8BDB-0A3AE3253516}"/>
              </a:ext>
            </a:extLst>
          </p:cNvPr>
          <p:cNvCxnSpPr>
            <a:cxnSpLocks/>
          </p:cNvCxnSpPr>
          <p:nvPr/>
        </p:nvCxnSpPr>
        <p:spPr>
          <a:xfrm flipV="1">
            <a:off x="10209213" y="0"/>
            <a:ext cx="2573337" cy="1654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0686F57-7B91-4276-BD43-117CE25992DF}"/>
              </a:ext>
            </a:extLst>
          </p:cNvPr>
          <p:cNvSpPr/>
          <p:nvPr/>
        </p:nvSpPr>
        <p:spPr>
          <a:xfrm>
            <a:off x="5808663" y="2635250"/>
            <a:ext cx="574675" cy="5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4" name="TextBox 41">
            <a:extLst>
              <a:ext uri="{FF2B5EF4-FFF2-40B4-BE49-F238E27FC236}">
                <a16:creationId xmlns:a16="http://schemas.microsoft.com/office/drawing/2014/main" id="{55B73A58-2E63-4C35-9418-89B9C4340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522" y="6092825"/>
            <a:ext cx="579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  <a:latin typeface="Akrobat" panose="00000600000000000000" pitchFamily="50" charset="-52"/>
              </a:rPr>
              <a:t>20</a:t>
            </a:r>
            <a:r>
              <a:rPr lang="ru-RU" altLang="ru-RU" sz="1800" dirty="0">
                <a:solidFill>
                  <a:schemeClr val="bg1"/>
                </a:solidFill>
                <a:latin typeface="Akrobat" panose="00000600000000000000" pitchFamily="50" charset="-52"/>
              </a:rPr>
              <a:t>20</a:t>
            </a:r>
            <a:endParaRPr lang="ru-RU" altLang="ru-RU" sz="1800" dirty="0">
              <a:latin typeface="Akrobat" panose="00000600000000000000" pitchFamily="50" charset="-52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4724E69B-24F1-478E-9EE5-256C2C699840}"/>
              </a:ext>
            </a:extLst>
          </p:cNvPr>
          <p:cNvCxnSpPr>
            <a:cxnSpLocks/>
          </p:cNvCxnSpPr>
          <p:nvPr/>
        </p:nvCxnSpPr>
        <p:spPr>
          <a:xfrm flipV="1">
            <a:off x="10180638" y="5341938"/>
            <a:ext cx="2573337" cy="1654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EAB55EE-CBB5-4B47-B4BF-961112172B43}"/>
              </a:ext>
            </a:extLst>
          </p:cNvPr>
          <p:cNvCxnSpPr>
            <a:cxnSpLocks/>
          </p:cNvCxnSpPr>
          <p:nvPr/>
        </p:nvCxnSpPr>
        <p:spPr>
          <a:xfrm flipV="1">
            <a:off x="11318875" y="-469900"/>
            <a:ext cx="989013" cy="7429500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Равнобедренный треугольник 48">
            <a:extLst>
              <a:ext uri="{FF2B5EF4-FFF2-40B4-BE49-F238E27FC236}">
                <a16:creationId xmlns:a16="http://schemas.microsoft.com/office/drawing/2014/main" id="{63FA7C11-D80D-47B5-A0FB-305A12919655}"/>
              </a:ext>
            </a:extLst>
          </p:cNvPr>
          <p:cNvSpPr/>
          <p:nvPr/>
        </p:nvSpPr>
        <p:spPr>
          <a:xfrm>
            <a:off x="10144125" y="5537200"/>
            <a:ext cx="2312988" cy="2119313"/>
          </a:xfrm>
          <a:custGeom>
            <a:avLst/>
            <a:gdLst>
              <a:gd name="connsiteX0" fmla="*/ 0 w 1636351"/>
              <a:gd name="connsiteY0" fmla="*/ 2317524 h 2317524"/>
              <a:gd name="connsiteX1" fmla="*/ 1636351 w 1636351"/>
              <a:gd name="connsiteY1" fmla="*/ 0 h 2317524"/>
              <a:gd name="connsiteX2" fmla="*/ 1636351 w 1636351"/>
              <a:gd name="connsiteY2" fmla="*/ 2317524 h 2317524"/>
              <a:gd name="connsiteX3" fmla="*/ 0 w 1636351"/>
              <a:gd name="connsiteY3" fmla="*/ 2317524 h 2317524"/>
              <a:gd name="connsiteX0" fmla="*/ 0 w 1617301"/>
              <a:gd name="connsiteY0" fmla="*/ 1060224 h 2317524"/>
              <a:gd name="connsiteX1" fmla="*/ 1617301 w 1617301"/>
              <a:gd name="connsiteY1" fmla="*/ 0 h 2317524"/>
              <a:gd name="connsiteX2" fmla="*/ 1617301 w 1617301"/>
              <a:gd name="connsiteY2" fmla="*/ 2317524 h 2317524"/>
              <a:gd name="connsiteX3" fmla="*/ 0 w 1617301"/>
              <a:gd name="connsiteY3" fmla="*/ 1060224 h 2317524"/>
              <a:gd name="connsiteX0" fmla="*/ 0 w 2026876"/>
              <a:gd name="connsiteY0" fmla="*/ 1298349 h 2555649"/>
              <a:gd name="connsiteX1" fmla="*/ 2026876 w 2026876"/>
              <a:gd name="connsiteY1" fmla="*/ 0 h 2555649"/>
              <a:gd name="connsiteX2" fmla="*/ 1617301 w 2026876"/>
              <a:gd name="connsiteY2" fmla="*/ 2555649 h 2555649"/>
              <a:gd name="connsiteX3" fmla="*/ 0 w 2026876"/>
              <a:gd name="connsiteY3" fmla="*/ 1298349 h 2555649"/>
              <a:gd name="connsiteX0" fmla="*/ 0 w 2026876"/>
              <a:gd name="connsiteY0" fmla="*/ 1298349 h 2650899"/>
              <a:gd name="connsiteX1" fmla="*/ 2026876 w 2026876"/>
              <a:gd name="connsiteY1" fmla="*/ 0 h 2650899"/>
              <a:gd name="connsiteX2" fmla="*/ 1617301 w 2026876"/>
              <a:gd name="connsiteY2" fmla="*/ 2650899 h 2650899"/>
              <a:gd name="connsiteX3" fmla="*/ 0 w 2026876"/>
              <a:gd name="connsiteY3" fmla="*/ 1298349 h 2650899"/>
              <a:gd name="connsiteX0" fmla="*/ 0 w 1969726"/>
              <a:gd name="connsiteY0" fmla="*/ 1279299 h 2631849"/>
              <a:gd name="connsiteX1" fmla="*/ 1969726 w 1969726"/>
              <a:gd name="connsiteY1" fmla="*/ 0 h 2631849"/>
              <a:gd name="connsiteX2" fmla="*/ 1617301 w 1969726"/>
              <a:gd name="connsiteY2" fmla="*/ 2631849 h 2631849"/>
              <a:gd name="connsiteX3" fmla="*/ 0 w 1969726"/>
              <a:gd name="connsiteY3" fmla="*/ 1279299 h 2631849"/>
              <a:gd name="connsiteX0" fmla="*/ 0 w 1969726"/>
              <a:gd name="connsiteY0" fmla="*/ 1279299 h 2617562"/>
              <a:gd name="connsiteX1" fmla="*/ 1969726 w 1969726"/>
              <a:gd name="connsiteY1" fmla="*/ 0 h 2617562"/>
              <a:gd name="connsiteX2" fmla="*/ 1617301 w 1969726"/>
              <a:gd name="connsiteY2" fmla="*/ 2617562 h 2617562"/>
              <a:gd name="connsiteX3" fmla="*/ 0 w 1969726"/>
              <a:gd name="connsiteY3" fmla="*/ 1279299 h 2617562"/>
              <a:gd name="connsiteX0" fmla="*/ 0 w 1993539"/>
              <a:gd name="connsiteY0" fmla="*/ 1288824 h 2617562"/>
              <a:gd name="connsiteX1" fmla="*/ 1993539 w 1993539"/>
              <a:gd name="connsiteY1" fmla="*/ 0 h 2617562"/>
              <a:gd name="connsiteX2" fmla="*/ 1641114 w 1993539"/>
              <a:gd name="connsiteY2" fmla="*/ 2617562 h 2617562"/>
              <a:gd name="connsiteX3" fmla="*/ 0 w 1993539"/>
              <a:gd name="connsiteY3" fmla="*/ 1288824 h 2617562"/>
              <a:gd name="connsiteX0" fmla="*/ 0 w 1958028"/>
              <a:gd name="connsiteY0" fmla="*/ 791675 h 2120413"/>
              <a:gd name="connsiteX1" fmla="*/ 1958028 w 1958028"/>
              <a:gd name="connsiteY1" fmla="*/ 0 h 2120413"/>
              <a:gd name="connsiteX2" fmla="*/ 1641114 w 1958028"/>
              <a:gd name="connsiteY2" fmla="*/ 2120413 h 2120413"/>
              <a:gd name="connsiteX3" fmla="*/ 0 w 1958028"/>
              <a:gd name="connsiteY3" fmla="*/ 791675 h 2120413"/>
              <a:gd name="connsiteX0" fmla="*/ 0 w 2313135"/>
              <a:gd name="connsiteY0" fmla="*/ 1493011 h 2120413"/>
              <a:gd name="connsiteX1" fmla="*/ 2313135 w 2313135"/>
              <a:gd name="connsiteY1" fmla="*/ 0 h 2120413"/>
              <a:gd name="connsiteX2" fmla="*/ 1996221 w 2313135"/>
              <a:gd name="connsiteY2" fmla="*/ 2120413 h 2120413"/>
              <a:gd name="connsiteX3" fmla="*/ 0 w 2313135"/>
              <a:gd name="connsiteY3" fmla="*/ 1493011 h 212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3135" h="2120413">
                <a:moveTo>
                  <a:pt x="0" y="1493011"/>
                </a:moveTo>
                <a:lnTo>
                  <a:pt x="2313135" y="0"/>
                </a:lnTo>
                <a:lnTo>
                  <a:pt x="1996221" y="2120413"/>
                </a:lnTo>
                <a:lnTo>
                  <a:pt x="0" y="1493011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88" name="Рисунок 17">
            <a:extLst>
              <a:ext uri="{FF2B5EF4-FFF2-40B4-BE49-F238E27FC236}">
                <a16:creationId xmlns:a16="http://schemas.microsoft.com/office/drawing/2014/main" id="{DCCB2C8E-C512-4464-A71C-3E3AADB72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800100"/>
            <a:ext cx="95726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292A40-77A5-4E85-92DD-FCFB637EFD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0000">
                <a:srgbClr val="021D34"/>
              </a:gs>
              <a:gs pos="0">
                <a:srgbClr val="59253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69" name="TextBox 6">
            <a:extLst>
              <a:ext uri="{FF2B5EF4-FFF2-40B4-BE49-F238E27FC236}">
                <a16:creationId xmlns:a16="http://schemas.microsoft.com/office/drawing/2014/main" id="{83FDC006-FE46-4E82-A9FE-EE2CC3946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275" y="3308350"/>
            <a:ext cx="5947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Intro" panose="02000000000000000000" pitchFamily="50" charset="0"/>
              </a:rPr>
              <a:t>Добро пожаловать в </a:t>
            </a:r>
            <a:r>
              <a:rPr lang="ru-RU" altLang="ru-RU" dirty="0" err="1">
                <a:solidFill>
                  <a:schemeClr val="bg1"/>
                </a:solidFill>
                <a:latin typeface="Intro" panose="02000000000000000000" pitchFamily="50" charset="0"/>
              </a:rPr>
              <a:t>югру</a:t>
            </a:r>
            <a:r>
              <a:rPr lang="ru-RU" altLang="ru-RU" dirty="0">
                <a:solidFill>
                  <a:schemeClr val="bg1"/>
                </a:solidFill>
                <a:latin typeface="Intro" panose="02000000000000000000" pitchFamily="50" charset="0"/>
              </a:rPr>
              <a:t>!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223A3E4-E441-4631-9051-902EBD7AD9AF}"/>
              </a:ext>
            </a:extLst>
          </p:cNvPr>
          <p:cNvSpPr/>
          <p:nvPr/>
        </p:nvSpPr>
        <p:spPr>
          <a:xfrm>
            <a:off x="5354638" y="2571750"/>
            <a:ext cx="1482725" cy="57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Равнобедренный треугольник 48">
            <a:extLst>
              <a:ext uri="{FF2B5EF4-FFF2-40B4-BE49-F238E27FC236}">
                <a16:creationId xmlns:a16="http://schemas.microsoft.com/office/drawing/2014/main" id="{E55FB839-D9CB-429E-A440-1E1BFC5B10A9}"/>
              </a:ext>
            </a:extLst>
          </p:cNvPr>
          <p:cNvSpPr/>
          <p:nvPr/>
        </p:nvSpPr>
        <p:spPr>
          <a:xfrm>
            <a:off x="7194550" y="-1023938"/>
            <a:ext cx="6542088" cy="2595563"/>
          </a:xfrm>
          <a:custGeom>
            <a:avLst/>
            <a:gdLst>
              <a:gd name="connsiteX0" fmla="*/ 0 w 1636351"/>
              <a:gd name="connsiteY0" fmla="*/ 2317524 h 2317524"/>
              <a:gd name="connsiteX1" fmla="*/ 1636351 w 1636351"/>
              <a:gd name="connsiteY1" fmla="*/ 0 h 2317524"/>
              <a:gd name="connsiteX2" fmla="*/ 1636351 w 1636351"/>
              <a:gd name="connsiteY2" fmla="*/ 2317524 h 2317524"/>
              <a:gd name="connsiteX3" fmla="*/ 0 w 1636351"/>
              <a:gd name="connsiteY3" fmla="*/ 2317524 h 2317524"/>
              <a:gd name="connsiteX0" fmla="*/ 0 w 1617301"/>
              <a:gd name="connsiteY0" fmla="*/ 1060224 h 2317524"/>
              <a:gd name="connsiteX1" fmla="*/ 1617301 w 1617301"/>
              <a:gd name="connsiteY1" fmla="*/ 0 h 2317524"/>
              <a:gd name="connsiteX2" fmla="*/ 1617301 w 1617301"/>
              <a:gd name="connsiteY2" fmla="*/ 2317524 h 2317524"/>
              <a:gd name="connsiteX3" fmla="*/ 0 w 1617301"/>
              <a:gd name="connsiteY3" fmla="*/ 1060224 h 2317524"/>
              <a:gd name="connsiteX0" fmla="*/ 0 w 2026876"/>
              <a:gd name="connsiteY0" fmla="*/ 1298349 h 2555649"/>
              <a:gd name="connsiteX1" fmla="*/ 2026876 w 2026876"/>
              <a:gd name="connsiteY1" fmla="*/ 0 h 2555649"/>
              <a:gd name="connsiteX2" fmla="*/ 1617301 w 2026876"/>
              <a:gd name="connsiteY2" fmla="*/ 2555649 h 2555649"/>
              <a:gd name="connsiteX3" fmla="*/ 0 w 2026876"/>
              <a:gd name="connsiteY3" fmla="*/ 1298349 h 2555649"/>
              <a:gd name="connsiteX0" fmla="*/ 0 w 2026876"/>
              <a:gd name="connsiteY0" fmla="*/ 1298349 h 2650899"/>
              <a:gd name="connsiteX1" fmla="*/ 2026876 w 2026876"/>
              <a:gd name="connsiteY1" fmla="*/ 0 h 2650899"/>
              <a:gd name="connsiteX2" fmla="*/ 1617301 w 2026876"/>
              <a:gd name="connsiteY2" fmla="*/ 2650899 h 2650899"/>
              <a:gd name="connsiteX3" fmla="*/ 0 w 2026876"/>
              <a:gd name="connsiteY3" fmla="*/ 1298349 h 2650899"/>
              <a:gd name="connsiteX0" fmla="*/ 0 w 1969726"/>
              <a:gd name="connsiteY0" fmla="*/ 1279299 h 2631849"/>
              <a:gd name="connsiteX1" fmla="*/ 1969726 w 1969726"/>
              <a:gd name="connsiteY1" fmla="*/ 0 h 2631849"/>
              <a:gd name="connsiteX2" fmla="*/ 1617301 w 1969726"/>
              <a:gd name="connsiteY2" fmla="*/ 2631849 h 2631849"/>
              <a:gd name="connsiteX3" fmla="*/ 0 w 1969726"/>
              <a:gd name="connsiteY3" fmla="*/ 1279299 h 2631849"/>
              <a:gd name="connsiteX0" fmla="*/ 0 w 1969726"/>
              <a:gd name="connsiteY0" fmla="*/ 1279299 h 2617562"/>
              <a:gd name="connsiteX1" fmla="*/ 1969726 w 1969726"/>
              <a:gd name="connsiteY1" fmla="*/ 0 h 2617562"/>
              <a:gd name="connsiteX2" fmla="*/ 1617301 w 1969726"/>
              <a:gd name="connsiteY2" fmla="*/ 2617562 h 2617562"/>
              <a:gd name="connsiteX3" fmla="*/ 0 w 1969726"/>
              <a:gd name="connsiteY3" fmla="*/ 1279299 h 2617562"/>
              <a:gd name="connsiteX0" fmla="*/ 0 w 1993539"/>
              <a:gd name="connsiteY0" fmla="*/ 1288824 h 2617562"/>
              <a:gd name="connsiteX1" fmla="*/ 1993539 w 1993539"/>
              <a:gd name="connsiteY1" fmla="*/ 0 h 2617562"/>
              <a:gd name="connsiteX2" fmla="*/ 1641114 w 1993539"/>
              <a:gd name="connsiteY2" fmla="*/ 2617562 h 2617562"/>
              <a:gd name="connsiteX3" fmla="*/ 0 w 1993539"/>
              <a:gd name="connsiteY3" fmla="*/ 1288824 h 2617562"/>
              <a:gd name="connsiteX0" fmla="*/ 0 w 2831739"/>
              <a:gd name="connsiteY0" fmla="*/ 0 h 2800351"/>
              <a:gd name="connsiteX1" fmla="*/ 2831739 w 2831739"/>
              <a:gd name="connsiteY1" fmla="*/ 182789 h 2800351"/>
              <a:gd name="connsiteX2" fmla="*/ 2479314 w 2831739"/>
              <a:gd name="connsiteY2" fmla="*/ 2800351 h 2800351"/>
              <a:gd name="connsiteX3" fmla="*/ 0 w 2831739"/>
              <a:gd name="connsiteY3" fmla="*/ 0 h 2800351"/>
              <a:gd name="connsiteX0" fmla="*/ 0 w 2831739"/>
              <a:gd name="connsiteY0" fmla="*/ 0 h 2071689"/>
              <a:gd name="connsiteX1" fmla="*/ 2831739 w 2831739"/>
              <a:gd name="connsiteY1" fmla="*/ 182789 h 2071689"/>
              <a:gd name="connsiteX2" fmla="*/ 2488839 w 2831739"/>
              <a:gd name="connsiteY2" fmla="*/ 2071689 h 2071689"/>
              <a:gd name="connsiteX3" fmla="*/ 0 w 2831739"/>
              <a:gd name="connsiteY3" fmla="*/ 0 h 2071689"/>
              <a:gd name="connsiteX0" fmla="*/ 0 w 2926989"/>
              <a:gd name="connsiteY0" fmla="*/ 0 h 2085976"/>
              <a:gd name="connsiteX1" fmla="*/ 2926989 w 2926989"/>
              <a:gd name="connsiteY1" fmla="*/ 197076 h 2085976"/>
              <a:gd name="connsiteX2" fmla="*/ 2584089 w 2926989"/>
              <a:gd name="connsiteY2" fmla="*/ 2085976 h 2085976"/>
              <a:gd name="connsiteX3" fmla="*/ 0 w 2926989"/>
              <a:gd name="connsiteY3" fmla="*/ 0 h 2085976"/>
              <a:gd name="connsiteX0" fmla="*/ 0 w 5236801"/>
              <a:gd name="connsiteY0" fmla="*/ 0 h 2085976"/>
              <a:gd name="connsiteX1" fmla="*/ 5236801 w 5236801"/>
              <a:gd name="connsiteY1" fmla="*/ 325663 h 2085976"/>
              <a:gd name="connsiteX2" fmla="*/ 2584089 w 5236801"/>
              <a:gd name="connsiteY2" fmla="*/ 2085976 h 2085976"/>
              <a:gd name="connsiteX3" fmla="*/ 0 w 5236801"/>
              <a:gd name="connsiteY3" fmla="*/ 0 h 2085976"/>
              <a:gd name="connsiteX0" fmla="*/ 0 w 5236801"/>
              <a:gd name="connsiteY0" fmla="*/ 0 h 2076451"/>
              <a:gd name="connsiteX1" fmla="*/ 5236801 w 5236801"/>
              <a:gd name="connsiteY1" fmla="*/ 325663 h 2076451"/>
              <a:gd name="connsiteX2" fmla="*/ 2569802 w 5236801"/>
              <a:gd name="connsiteY2" fmla="*/ 2076451 h 2076451"/>
              <a:gd name="connsiteX3" fmla="*/ 0 w 5236801"/>
              <a:gd name="connsiteY3" fmla="*/ 0 h 20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6801" h="2076451">
                <a:moveTo>
                  <a:pt x="0" y="0"/>
                </a:moveTo>
                <a:lnTo>
                  <a:pt x="5236801" y="325663"/>
                </a:lnTo>
                <a:lnTo>
                  <a:pt x="2569802" y="20764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Равнобедренный треугольник 48">
            <a:extLst>
              <a:ext uri="{FF2B5EF4-FFF2-40B4-BE49-F238E27FC236}">
                <a16:creationId xmlns:a16="http://schemas.microsoft.com/office/drawing/2014/main" id="{43A8194A-E15B-4C14-9813-36E2469B0488}"/>
              </a:ext>
            </a:extLst>
          </p:cNvPr>
          <p:cNvSpPr/>
          <p:nvPr/>
        </p:nvSpPr>
        <p:spPr>
          <a:xfrm>
            <a:off x="10409238" y="-200025"/>
            <a:ext cx="2689225" cy="3429000"/>
          </a:xfrm>
          <a:custGeom>
            <a:avLst/>
            <a:gdLst>
              <a:gd name="connsiteX0" fmla="*/ 0 w 1636351"/>
              <a:gd name="connsiteY0" fmla="*/ 2317524 h 2317524"/>
              <a:gd name="connsiteX1" fmla="*/ 1636351 w 1636351"/>
              <a:gd name="connsiteY1" fmla="*/ 0 h 2317524"/>
              <a:gd name="connsiteX2" fmla="*/ 1636351 w 1636351"/>
              <a:gd name="connsiteY2" fmla="*/ 2317524 h 2317524"/>
              <a:gd name="connsiteX3" fmla="*/ 0 w 1636351"/>
              <a:gd name="connsiteY3" fmla="*/ 2317524 h 2317524"/>
              <a:gd name="connsiteX0" fmla="*/ 0 w 1617301"/>
              <a:gd name="connsiteY0" fmla="*/ 1060224 h 2317524"/>
              <a:gd name="connsiteX1" fmla="*/ 1617301 w 1617301"/>
              <a:gd name="connsiteY1" fmla="*/ 0 h 2317524"/>
              <a:gd name="connsiteX2" fmla="*/ 1617301 w 1617301"/>
              <a:gd name="connsiteY2" fmla="*/ 2317524 h 2317524"/>
              <a:gd name="connsiteX3" fmla="*/ 0 w 1617301"/>
              <a:gd name="connsiteY3" fmla="*/ 1060224 h 2317524"/>
              <a:gd name="connsiteX0" fmla="*/ 0 w 2026876"/>
              <a:gd name="connsiteY0" fmla="*/ 1298349 h 2555649"/>
              <a:gd name="connsiteX1" fmla="*/ 2026876 w 2026876"/>
              <a:gd name="connsiteY1" fmla="*/ 0 h 2555649"/>
              <a:gd name="connsiteX2" fmla="*/ 1617301 w 2026876"/>
              <a:gd name="connsiteY2" fmla="*/ 2555649 h 2555649"/>
              <a:gd name="connsiteX3" fmla="*/ 0 w 2026876"/>
              <a:gd name="connsiteY3" fmla="*/ 1298349 h 2555649"/>
              <a:gd name="connsiteX0" fmla="*/ 0 w 2026876"/>
              <a:gd name="connsiteY0" fmla="*/ 1298349 h 2650899"/>
              <a:gd name="connsiteX1" fmla="*/ 2026876 w 2026876"/>
              <a:gd name="connsiteY1" fmla="*/ 0 h 2650899"/>
              <a:gd name="connsiteX2" fmla="*/ 1617301 w 2026876"/>
              <a:gd name="connsiteY2" fmla="*/ 2650899 h 2650899"/>
              <a:gd name="connsiteX3" fmla="*/ 0 w 2026876"/>
              <a:gd name="connsiteY3" fmla="*/ 1298349 h 2650899"/>
              <a:gd name="connsiteX0" fmla="*/ 0 w 1969726"/>
              <a:gd name="connsiteY0" fmla="*/ 1279299 h 2631849"/>
              <a:gd name="connsiteX1" fmla="*/ 1969726 w 1969726"/>
              <a:gd name="connsiteY1" fmla="*/ 0 h 2631849"/>
              <a:gd name="connsiteX2" fmla="*/ 1617301 w 1969726"/>
              <a:gd name="connsiteY2" fmla="*/ 2631849 h 2631849"/>
              <a:gd name="connsiteX3" fmla="*/ 0 w 1969726"/>
              <a:gd name="connsiteY3" fmla="*/ 1279299 h 2631849"/>
              <a:gd name="connsiteX0" fmla="*/ 0 w 1969726"/>
              <a:gd name="connsiteY0" fmla="*/ 1279299 h 2617562"/>
              <a:gd name="connsiteX1" fmla="*/ 1969726 w 1969726"/>
              <a:gd name="connsiteY1" fmla="*/ 0 h 2617562"/>
              <a:gd name="connsiteX2" fmla="*/ 1617301 w 1969726"/>
              <a:gd name="connsiteY2" fmla="*/ 2617562 h 2617562"/>
              <a:gd name="connsiteX3" fmla="*/ 0 w 1969726"/>
              <a:gd name="connsiteY3" fmla="*/ 1279299 h 2617562"/>
              <a:gd name="connsiteX0" fmla="*/ 0 w 1993539"/>
              <a:gd name="connsiteY0" fmla="*/ 1288824 h 2617562"/>
              <a:gd name="connsiteX1" fmla="*/ 1993539 w 1993539"/>
              <a:gd name="connsiteY1" fmla="*/ 0 h 2617562"/>
              <a:gd name="connsiteX2" fmla="*/ 1641114 w 1993539"/>
              <a:gd name="connsiteY2" fmla="*/ 2617562 h 2617562"/>
              <a:gd name="connsiteX3" fmla="*/ 0 w 1993539"/>
              <a:gd name="connsiteY3" fmla="*/ 1288824 h 2617562"/>
              <a:gd name="connsiteX0" fmla="*/ 0 w 2145939"/>
              <a:gd name="connsiteY0" fmla="*/ 1403124 h 2731862"/>
              <a:gd name="connsiteX1" fmla="*/ 2145939 w 2145939"/>
              <a:gd name="connsiteY1" fmla="*/ 0 h 2731862"/>
              <a:gd name="connsiteX2" fmla="*/ 1641114 w 2145939"/>
              <a:gd name="connsiteY2" fmla="*/ 2731862 h 2731862"/>
              <a:gd name="connsiteX3" fmla="*/ 0 w 2145939"/>
              <a:gd name="connsiteY3" fmla="*/ 1403124 h 2731862"/>
              <a:gd name="connsiteX0" fmla="*/ 0 w 2153563"/>
              <a:gd name="connsiteY0" fmla="*/ 1415831 h 2744569"/>
              <a:gd name="connsiteX1" fmla="*/ 2153563 w 2153563"/>
              <a:gd name="connsiteY1" fmla="*/ 0 h 2744569"/>
              <a:gd name="connsiteX2" fmla="*/ 1641114 w 2153563"/>
              <a:gd name="connsiteY2" fmla="*/ 2744569 h 2744569"/>
              <a:gd name="connsiteX3" fmla="*/ 0 w 2153563"/>
              <a:gd name="connsiteY3" fmla="*/ 1415831 h 274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563" h="2744569">
                <a:moveTo>
                  <a:pt x="0" y="1415831"/>
                </a:moveTo>
                <a:lnTo>
                  <a:pt x="2153563" y="0"/>
                </a:lnTo>
                <a:lnTo>
                  <a:pt x="1641114" y="2744569"/>
                </a:lnTo>
                <a:lnTo>
                  <a:pt x="0" y="141583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>
            <a:extLst>
              <a:ext uri="{FF2B5EF4-FFF2-40B4-BE49-F238E27FC236}">
                <a16:creationId xmlns:a16="http://schemas.microsoft.com/office/drawing/2014/main" id="{BDF9170B-505A-450F-9CD2-21E021C59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1808163"/>
            <a:ext cx="5183187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1">
            <a:extLst>
              <a:ext uri="{FF2B5EF4-FFF2-40B4-BE49-F238E27FC236}">
                <a16:creationId xmlns:a16="http://schemas.microsoft.com/office/drawing/2014/main" id="{D0CF2C1B-B3ED-4DD3-AD1D-E18571458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808163"/>
            <a:ext cx="5953125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194E649A-B5C6-4636-97DE-F1AE40E4939A}"/>
              </a:ext>
            </a:extLst>
          </p:cNvPr>
          <p:cNvSpPr/>
          <p:nvPr/>
        </p:nvSpPr>
        <p:spPr>
          <a:xfrm>
            <a:off x="1" y="925417"/>
            <a:ext cx="5457824" cy="5408708"/>
          </a:xfrm>
          <a:prstGeom prst="rect">
            <a:avLst/>
          </a:prstGeom>
          <a:gradFill flip="none" rotWithShape="1">
            <a:gsLst>
              <a:gs pos="65000">
                <a:srgbClr val="021D34"/>
              </a:gs>
              <a:gs pos="100000">
                <a:srgbClr val="59253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8DD3115-8A0F-4232-A029-4DE70F4C1F1C}"/>
              </a:ext>
            </a:extLst>
          </p:cNvPr>
          <p:cNvSpPr/>
          <p:nvPr/>
        </p:nvSpPr>
        <p:spPr>
          <a:xfrm>
            <a:off x="0" y="0"/>
            <a:ext cx="12192000" cy="947451"/>
          </a:xfrm>
          <a:prstGeom prst="rect">
            <a:avLst/>
          </a:prstGeom>
          <a:gradFill flip="none" rotWithShape="1">
            <a:gsLst>
              <a:gs pos="70000">
                <a:srgbClr val="021D34"/>
              </a:gs>
              <a:gs pos="0">
                <a:srgbClr val="59253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4CFAC91-D20A-4A41-AEA1-2BFDA52EBDD6}"/>
              </a:ext>
            </a:extLst>
          </p:cNvPr>
          <p:cNvCxnSpPr>
            <a:cxnSpLocks/>
          </p:cNvCxnSpPr>
          <p:nvPr/>
        </p:nvCxnSpPr>
        <p:spPr>
          <a:xfrm>
            <a:off x="438150" y="6335713"/>
            <a:ext cx="113157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TextBox 26">
            <a:extLst>
              <a:ext uri="{FF2B5EF4-FFF2-40B4-BE49-F238E27FC236}">
                <a16:creationId xmlns:a16="http://schemas.microsoft.com/office/drawing/2014/main" id="{CEE4E570-BE5A-4EA6-A060-CCA191EAE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366713"/>
            <a:ext cx="6326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krobat Black" panose="00000A00000000000000" pitchFamily="50" charset="-52"/>
              </a:rPr>
              <a:t>ПИЩЕВОЙ ПОТЕНЦИАЛ ЮГРЫ</a:t>
            </a:r>
          </a:p>
        </p:txBody>
      </p:sp>
      <p:pic>
        <p:nvPicPr>
          <p:cNvPr id="4109" name="Рисунок 43">
            <a:extLst>
              <a:ext uri="{FF2B5EF4-FFF2-40B4-BE49-F238E27FC236}">
                <a16:creationId xmlns:a16="http://schemas.microsoft.com/office/drawing/2014/main" id="{28365462-692F-47A2-85CD-CA244751E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7801">
            <a:off x="6389688" y="3330575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Рисунок 44">
            <a:extLst>
              <a:ext uri="{FF2B5EF4-FFF2-40B4-BE49-F238E27FC236}">
                <a16:creationId xmlns:a16="http://schemas.microsoft.com/office/drawing/2014/main" id="{F06D87AD-D32E-4DA4-BC90-E51F265F7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653">
            <a:off x="9104313" y="3297238"/>
            <a:ext cx="2698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Рисунок 48">
            <a:extLst>
              <a:ext uri="{FF2B5EF4-FFF2-40B4-BE49-F238E27FC236}">
                <a16:creationId xmlns:a16="http://schemas.microsoft.com/office/drawing/2014/main" id="{EC97B322-2508-403D-8EA6-B5A5DA48A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653">
            <a:off x="10658475" y="3794125"/>
            <a:ext cx="2698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Рисунок 49">
            <a:extLst>
              <a:ext uri="{FF2B5EF4-FFF2-40B4-BE49-F238E27FC236}">
                <a16:creationId xmlns:a16="http://schemas.microsoft.com/office/drawing/2014/main" id="{DB26CA4D-CCD8-4717-A146-B29DD1418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2327275"/>
            <a:ext cx="2555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Рисунок 50">
            <a:extLst>
              <a:ext uri="{FF2B5EF4-FFF2-40B4-BE49-F238E27FC236}">
                <a16:creationId xmlns:a16="http://schemas.microsoft.com/office/drawing/2014/main" id="{AC8435F6-E0FA-49F3-AD33-33FE6736C7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7801">
            <a:off x="6902450" y="3332163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Рисунок 51">
            <a:extLst>
              <a:ext uri="{FF2B5EF4-FFF2-40B4-BE49-F238E27FC236}">
                <a16:creationId xmlns:a16="http://schemas.microsoft.com/office/drawing/2014/main" id="{21F7FBD3-3D66-4BCE-9D32-D1F6251768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7801">
            <a:off x="6446044" y="2899569"/>
            <a:ext cx="1778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Рисунок 52">
            <a:extLst>
              <a:ext uri="{FF2B5EF4-FFF2-40B4-BE49-F238E27FC236}">
                <a16:creationId xmlns:a16="http://schemas.microsoft.com/office/drawing/2014/main" id="{1914FD62-0B7D-4B08-844D-381FE44ED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2628">
            <a:off x="7059613" y="2954338"/>
            <a:ext cx="2000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Рисунок 53">
            <a:extLst>
              <a:ext uri="{FF2B5EF4-FFF2-40B4-BE49-F238E27FC236}">
                <a16:creationId xmlns:a16="http://schemas.microsoft.com/office/drawing/2014/main" id="{49429655-6BD0-4217-9D9E-3D6C68B66B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7801">
            <a:off x="8918575" y="4646613"/>
            <a:ext cx="14763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Рисунок 54">
            <a:extLst>
              <a:ext uri="{FF2B5EF4-FFF2-40B4-BE49-F238E27FC236}">
                <a16:creationId xmlns:a16="http://schemas.microsoft.com/office/drawing/2014/main" id="{134919C1-B0CB-4728-AF43-4AB5A55AAD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4172">
            <a:off x="7934325" y="3052763"/>
            <a:ext cx="1778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Рисунок 65">
            <a:extLst>
              <a:ext uri="{FF2B5EF4-FFF2-40B4-BE49-F238E27FC236}">
                <a16:creationId xmlns:a16="http://schemas.microsoft.com/office/drawing/2014/main" id="{EE4C3C5A-9A85-4EF6-817D-9812C1A371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9925">
            <a:off x="8361363" y="2909888"/>
            <a:ext cx="1778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Рисунок 66">
            <a:extLst>
              <a:ext uri="{FF2B5EF4-FFF2-40B4-BE49-F238E27FC236}">
                <a16:creationId xmlns:a16="http://schemas.microsoft.com/office/drawing/2014/main" id="{B7F36DE2-3783-4F76-A96E-F38F160988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653">
            <a:off x="1220788" y="1138238"/>
            <a:ext cx="27781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1" name="TextBox 75">
            <a:extLst>
              <a:ext uri="{FF2B5EF4-FFF2-40B4-BE49-F238E27FC236}">
                <a16:creationId xmlns:a16="http://schemas.microsoft.com/office/drawing/2014/main" id="{C9B8E558-F9C5-4C78-8C7E-56126156C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3429000"/>
            <a:ext cx="1049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Akrobat" panose="00000600000000000000" pitchFamily="50" charset="-52"/>
                <a:cs typeface="Times New Roman" panose="02020603050405020304" pitchFamily="18" charset="0"/>
              </a:rPr>
              <a:t>ГРИБЫ</a:t>
            </a:r>
            <a:endParaRPr lang="en-US" altLang="ru-RU" sz="1600" dirty="0">
              <a:solidFill>
                <a:schemeClr val="bg1"/>
              </a:solidFill>
              <a:latin typeface="Akrobat" panose="00000600000000000000" pitchFamily="50" charset="-52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E075556-16EF-4EB8-9357-7DB0A2A3931E}"/>
              </a:ext>
            </a:extLst>
          </p:cNvPr>
          <p:cNvGrpSpPr/>
          <p:nvPr/>
        </p:nvGrpSpPr>
        <p:grpSpPr>
          <a:xfrm>
            <a:off x="1214438" y="3429000"/>
            <a:ext cx="295275" cy="273050"/>
            <a:chOff x="1147763" y="3151188"/>
            <a:chExt cx="295275" cy="273050"/>
          </a:xfrm>
        </p:grpSpPr>
        <p:pic>
          <p:nvPicPr>
            <p:cNvPr id="4122" name="Рисунок 76">
              <a:extLst>
                <a:ext uri="{FF2B5EF4-FFF2-40B4-BE49-F238E27FC236}">
                  <a16:creationId xmlns:a16="http://schemas.microsoft.com/office/drawing/2014/main" id="{DF4F072A-01A4-4DF2-8A2F-6A18D0981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7801">
              <a:off x="1147763" y="3213100"/>
              <a:ext cx="211138" cy="21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Рисунок 77">
              <a:extLst>
                <a:ext uri="{FF2B5EF4-FFF2-40B4-BE49-F238E27FC236}">
                  <a16:creationId xmlns:a16="http://schemas.microsoft.com/office/drawing/2014/main" id="{CF6F8712-51FE-4388-A0FE-DDEB21A05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5231">
              <a:off x="1328738" y="3151188"/>
              <a:ext cx="114300" cy="115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25" name="TextBox 85">
            <a:extLst>
              <a:ext uri="{FF2B5EF4-FFF2-40B4-BE49-F238E27FC236}">
                <a16:creationId xmlns:a16="http://schemas.microsoft.com/office/drawing/2014/main" id="{2AB9FE9D-82A6-49E0-9F3D-4A9E62E30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797425"/>
            <a:ext cx="1517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Akrobat" panose="00000600000000000000" pitchFamily="50" charset="-52"/>
                <a:cs typeface="Times New Roman" panose="02020603050405020304" pitchFamily="18" charset="0"/>
              </a:rPr>
              <a:t>ОРЕХ КЕДРОВЫЙ</a:t>
            </a:r>
            <a:endParaRPr lang="en-US" altLang="ru-RU" sz="1600" dirty="0">
              <a:solidFill>
                <a:schemeClr val="bg1"/>
              </a:solidFill>
              <a:latin typeface="Akrobat" panose="000006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0C73E07-43B5-4BC7-8EF5-40F226531D53}"/>
              </a:ext>
            </a:extLst>
          </p:cNvPr>
          <p:cNvSpPr txBox="1"/>
          <p:nvPr/>
        </p:nvSpPr>
        <p:spPr>
          <a:xfrm>
            <a:off x="349250" y="6475413"/>
            <a:ext cx="24878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2</a:t>
            </a: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9F263E63-DD37-4228-BCA4-EABC4004FD4F}"/>
              </a:ext>
            </a:extLst>
          </p:cNvPr>
          <p:cNvCxnSpPr>
            <a:cxnSpLocks/>
          </p:cNvCxnSpPr>
          <p:nvPr/>
        </p:nvCxnSpPr>
        <p:spPr>
          <a:xfrm>
            <a:off x="836613" y="6507163"/>
            <a:ext cx="0" cy="2143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5BEA2F49-ED71-4AE2-9B18-945ED9904246}"/>
              </a:ext>
            </a:extLst>
          </p:cNvPr>
          <p:cNvCxnSpPr>
            <a:cxnSpLocks/>
          </p:cNvCxnSpPr>
          <p:nvPr/>
        </p:nvCxnSpPr>
        <p:spPr>
          <a:xfrm>
            <a:off x="1827213" y="6507163"/>
            <a:ext cx="0" cy="2143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0" name="TextBox 107">
            <a:extLst>
              <a:ext uri="{FF2B5EF4-FFF2-40B4-BE49-F238E27FC236}">
                <a16:creationId xmlns:a16="http://schemas.microsoft.com/office/drawing/2014/main" id="{2A62D53B-D66A-47B4-952F-79AA52263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5707063"/>
            <a:ext cx="15970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Akrobat" panose="00000600000000000000" pitchFamily="50" charset="-52"/>
                <a:cs typeface="Times New Roman" panose="02020603050405020304" pitchFamily="18" charset="0"/>
              </a:rPr>
              <a:t>Березовский район, Нижневартовский район, </a:t>
            </a:r>
            <a:r>
              <a:rPr lang="ru-RU" altLang="ru-RU" sz="1000" dirty="0" err="1">
                <a:latin typeface="Akrobat" panose="00000600000000000000" pitchFamily="50" charset="-52"/>
                <a:cs typeface="Times New Roman" panose="02020603050405020304" pitchFamily="18" charset="0"/>
              </a:rPr>
              <a:t>Нефтеюганский</a:t>
            </a:r>
            <a:r>
              <a:rPr lang="ru-RU" altLang="ru-RU" sz="1000" dirty="0">
                <a:latin typeface="Akrobat" panose="00000600000000000000" pitchFamily="50" charset="-52"/>
                <a:cs typeface="Times New Roman" panose="02020603050405020304" pitchFamily="18" charset="0"/>
              </a:rPr>
              <a:t> район </a:t>
            </a:r>
          </a:p>
        </p:txBody>
      </p:sp>
      <p:pic>
        <p:nvPicPr>
          <p:cNvPr id="4131" name="Рисунок 110">
            <a:extLst>
              <a:ext uri="{FF2B5EF4-FFF2-40B4-BE49-F238E27FC236}">
                <a16:creationId xmlns:a16="http://schemas.microsoft.com/office/drawing/2014/main" id="{40F2277D-B79C-4D3C-9B3C-3F327056E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64564">
            <a:off x="9412288" y="4791075"/>
            <a:ext cx="27146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Рисунок 111">
            <a:extLst>
              <a:ext uri="{FF2B5EF4-FFF2-40B4-BE49-F238E27FC236}">
                <a16:creationId xmlns:a16="http://schemas.microsoft.com/office/drawing/2014/main" id="{DBE9B986-0B72-4D54-967E-6B720CE8B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2628">
            <a:off x="11439525" y="3698875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Рисунок 112">
            <a:extLst>
              <a:ext uri="{FF2B5EF4-FFF2-40B4-BE49-F238E27FC236}">
                <a16:creationId xmlns:a16="http://schemas.microsoft.com/office/drawing/2014/main" id="{9D0FAA52-9F1E-4BF5-851A-B345FD8450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3902">
            <a:off x="7569200" y="4822825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Рисунок 113">
            <a:extLst>
              <a:ext uri="{FF2B5EF4-FFF2-40B4-BE49-F238E27FC236}">
                <a16:creationId xmlns:a16="http://schemas.microsoft.com/office/drawing/2014/main" id="{BCA019B7-28F0-4892-AEFD-361BD6692B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975" y="4338638"/>
            <a:ext cx="2000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5" name="TextBox 128">
            <a:extLst>
              <a:ext uri="{FF2B5EF4-FFF2-40B4-BE49-F238E27FC236}">
                <a16:creationId xmlns:a16="http://schemas.microsoft.com/office/drawing/2014/main" id="{EDCBFE50-DBE5-4BD2-B811-5701211FA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388" y="5726113"/>
            <a:ext cx="17827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Akrobat" panose="00000600000000000000" pitchFamily="50" charset="-52"/>
                <a:cs typeface="Times New Roman" panose="02020603050405020304" pitchFamily="18" charset="0"/>
              </a:rPr>
              <a:t>Нижневартовский район, Сургутский район, Белоярский район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000" dirty="0">
              <a:latin typeface="Akrobat" panose="000006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4136" name="TextBox 130">
            <a:extLst>
              <a:ext uri="{FF2B5EF4-FFF2-40B4-BE49-F238E27FC236}">
                <a16:creationId xmlns:a16="http://schemas.microsoft.com/office/drawing/2014/main" id="{4EFFE072-4EE0-4A4D-96B5-4D3008303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2013" y="5659438"/>
            <a:ext cx="23828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Akrobat" panose="00000600000000000000" pitchFamily="50" charset="-52"/>
                <a:cs typeface="Times New Roman" panose="02020603050405020304" pitchFamily="18" charset="0"/>
              </a:rPr>
              <a:t>Сургутский район, Нижневартовский район, Березовский район, Ханты-Мансийский район, </a:t>
            </a:r>
            <a:r>
              <a:rPr lang="ru-RU" altLang="ru-RU" sz="1000" dirty="0" err="1">
                <a:latin typeface="Akrobat" panose="00000600000000000000" pitchFamily="50" charset="-52"/>
                <a:cs typeface="Times New Roman" panose="02020603050405020304" pitchFamily="18" charset="0"/>
              </a:rPr>
              <a:t>Нефтеюганский</a:t>
            </a:r>
            <a:r>
              <a:rPr lang="ru-RU" altLang="ru-RU" sz="1000" dirty="0">
                <a:latin typeface="Akrobat" panose="00000600000000000000" pitchFamily="50" charset="-52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A075AEE-299E-417D-AEE8-A627429271EF}"/>
              </a:ext>
            </a:extLst>
          </p:cNvPr>
          <p:cNvSpPr txBox="1"/>
          <p:nvPr/>
        </p:nvSpPr>
        <p:spPr>
          <a:xfrm>
            <a:off x="7542213" y="1487488"/>
            <a:ext cx="260039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robat" panose="00000600000000000000" pitchFamily="50" charset="-52"/>
                <a:cs typeface="+mn-cs"/>
              </a:rPr>
              <a:t>КАРТА МАКСИМАЛЬНОЙ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robat" panose="00000600000000000000" pitchFamily="50" charset="-52"/>
                <a:cs typeface="+mn-cs"/>
              </a:rPr>
              <a:t>СОСРЕДОТОЧЕННОСТИ ДИКОРОСОВ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krobat" panose="00000600000000000000" pitchFamily="50" charset="-52"/>
              <a:cs typeface="+mn-cs"/>
            </a:endParaRPr>
          </a:p>
        </p:txBody>
      </p:sp>
      <p:pic>
        <p:nvPicPr>
          <p:cNvPr id="4138" name="Рисунок 109">
            <a:extLst>
              <a:ext uri="{FF2B5EF4-FFF2-40B4-BE49-F238E27FC236}">
                <a16:creationId xmlns:a16="http://schemas.microsoft.com/office/drawing/2014/main" id="{1A6847D5-A6BE-48ED-8A2C-27F24DB44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3902">
            <a:off x="8240713" y="3500438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Рисунок 120">
            <a:extLst>
              <a:ext uri="{FF2B5EF4-FFF2-40B4-BE49-F238E27FC236}">
                <a16:creationId xmlns:a16="http://schemas.microsoft.com/office/drawing/2014/main" id="{B043F0BC-DC69-44FB-90F9-226220CB3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9925">
            <a:off x="7048500" y="4081463"/>
            <a:ext cx="177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0" name="Рисунок 121">
            <a:extLst>
              <a:ext uri="{FF2B5EF4-FFF2-40B4-BE49-F238E27FC236}">
                <a16:creationId xmlns:a16="http://schemas.microsoft.com/office/drawing/2014/main" id="{A08A9E19-AF50-4042-BFFD-2344FD08CC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9925">
            <a:off x="10075863" y="3603625"/>
            <a:ext cx="177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1" name="Рисунок 122">
            <a:extLst>
              <a:ext uri="{FF2B5EF4-FFF2-40B4-BE49-F238E27FC236}">
                <a16:creationId xmlns:a16="http://schemas.microsoft.com/office/drawing/2014/main" id="{EF3B0FDE-6F61-46FB-BEF9-10E295EE22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9925">
            <a:off x="6011863" y="5383213"/>
            <a:ext cx="261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2" name="Рисунок 123">
            <a:extLst>
              <a:ext uri="{FF2B5EF4-FFF2-40B4-BE49-F238E27FC236}">
                <a16:creationId xmlns:a16="http://schemas.microsoft.com/office/drawing/2014/main" id="{31F4AA13-4FB9-41B3-AAF7-508835AE51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3902">
            <a:off x="8104188" y="5405438"/>
            <a:ext cx="2555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3" name="Рисунок 126">
            <a:extLst>
              <a:ext uri="{FF2B5EF4-FFF2-40B4-BE49-F238E27FC236}">
                <a16:creationId xmlns:a16="http://schemas.microsoft.com/office/drawing/2014/main" id="{C53F6674-3BB0-4105-8776-452775CD1EB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653">
            <a:off x="9921875" y="5400675"/>
            <a:ext cx="2698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2" name="Straight Connector 84">
            <a:extLst>
              <a:ext uri="{FF2B5EF4-FFF2-40B4-BE49-F238E27FC236}">
                <a16:creationId xmlns:a16="http://schemas.microsoft.com/office/drawing/2014/main" id="{B54B609D-EEE9-4F49-9FBD-BF795D05826C}"/>
              </a:ext>
            </a:extLst>
          </p:cNvPr>
          <p:cNvCxnSpPr>
            <a:cxnSpLocks/>
          </p:cNvCxnSpPr>
          <p:nvPr/>
        </p:nvCxnSpPr>
        <p:spPr>
          <a:xfrm>
            <a:off x="7800975" y="5668963"/>
            <a:ext cx="0" cy="58737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84">
            <a:extLst>
              <a:ext uri="{FF2B5EF4-FFF2-40B4-BE49-F238E27FC236}">
                <a16:creationId xmlns:a16="http://schemas.microsoft.com/office/drawing/2014/main" id="{D1ED7712-F70A-4AE8-9C98-AAC11B0D0D5E}"/>
              </a:ext>
            </a:extLst>
          </p:cNvPr>
          <p:cNvCxnSpPr>
            <a:cxnSpLocks/>
          </p:cNvCxnSpPr>
          <p:nvPr/>
        </p:nvCxnSpPr>
        <p:spPr>
          <a:xfrm>
            <a:off x="9558338" y="5668963"/>
            <a:ext cx="0" cy="58737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46" name="Рисунок 134">
            <a:extLst>
              <a:ext uri="{FF2B5EF4-FFF2-40B4-BE49-F238E27FC236}">
                <a16:creationId xmlns:a16="http://schemas.microsoft.com/office/drawing/2014/main" id="{79B573C1-5D6D-4585-9DCA-79A1E6F35A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9925">
            <a:off x="1973263" y="4832350"/>
            <a:ext cx="177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" name="TextBox 135">
            <a:extLst>
              <a:ext uri="{FF2B5EF4-FFF2-40B4-BE49-F238E27FC236}">
                <a16:creationId xmlns:a16="http://schemas.microsoft.com/office/drawing/2014/main" id="{82B7EA75-12D4-42E9-89C7-8648D9680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3463925"/>
            <a:ext cx="2179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  <a:latin typeface="Akrobat" panose="00000600000000000000" pitchFamily="50" charset="-52"/>
                <a:cs typeface="Times New Roman" panose="02020603050405020304" pitchFamily="18" charset="0"/>
              </a:rPr>
              <a:t>более 20 видов съедобных грибов</a:t>
            </a:r>
          </a:p>
        </p:txBody>
      </p:sp>
      <p:grpSp>
        <p:nvGrpSpPr>
          <p:cNvPr id="4148" name="Группа 143">
            <a:extLst>
              <a:ext uri="{FF2B5EF4-FFF2-40B4-BE49-F238E27FC236}">
                <a16:creationId xmlns:a16="http://schemas.microsoft.com/office/drawing/2014/main" id="{9B099DFF-1730-462E-B0EA-7E10436170BC}"/>
              </a:ext>
            </a:extLst>
          </p:cNvPr>
          <p:cNvGrpSpPr>
            <a:grpSpLocks/>
          </p:cNvGrpSpPr>
          <p:nvPr/>
        </p:nvGrpSpPr>
        <p:grpSpPr bwMode="auto">
          <a:xfrm>
            <a:off x="10166350" y="6416675"/>
            <a:ext cx="1778000" cy="357188"/>
            <a:chOff x="10410826" y="6435080"/>
            <a:chExt cx="1777852" cy="356520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89AB05EC-BA66-4EC7-90C9-D4D1DCF8DD40}"/>
                </a:ext>
              </a:extLst>
            </p:cNvPr>
            <p:cNvSpPr txBox="1"/>
            <p:nvPr/>
          </p:nvSpPr>
          <p:spPr>
            <a:xfrm>
              <a:off x="10718775" y="6468356"/>
              <a:ext cx="1469903" cy="323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50" b="1" dirty="0">
                  <a:solidFill>
                    <a:schemeClr val="bg1">
                      <a:lumMod val="75000"/>
                    </a:schemeClr>
                  </a:solidFill>
                  <a:latin typeface="Akrobat" panose="00000600000000000000" pitchFamily="50" charset="-52"/>
                  <a:cs typeface="+mn-cs"/>
                </a:rPr>
                <a:t>ДЕППРОМЫШЛЕННОСТИ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50" b="1" dirty="0">
                  <a:solidFill>
                    <a:schemeClr val="bg1">
                      <a:lumMod val="75000"/>
                    </a:schemeClr>
                  </a:solidFill>
                  <a:latin typeface="Akrobat" panose="00000600000000000000" pitchFamily="50" charset="-52"/>
                  <a:cs typeface="+mn-cs"/>
                </a:rPr>
                <a:t>ЮГРЫ</a:t>
              </a:r>
            </a:p>
          </p:txBody>
        </p:sp>
        <p:pic>
          <p:nvPicPr>
            <p:cNvPr id="4156" name="Рисунок 145">
              <a:extLst>
                <a:ext uri="{FF2B5EF4-FFF2-40B4-BE49-F238E27FC236}">
                  <a16:creationId xmlns:a16="http://schemas.microsoft.com/office/drawing/2014/main" id="{131A9216-39B0-462A-A9C4-C98994F73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0826" y="6435080"/>
              <a:ext cx="307974" cy="34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E229856A-781D-4282-8D3B-9BC61A94AA6F}"/>
              </a:ext>
            </a:extLst>
          </p:cNvPr>
          <p:cNvSpPr txBox="1"/>
          <p:nvPr/>
        </p:nvSpPr>
        <p:spPr>
          <a:xfrm>
            <a:off x="1852613" y="6388100"/>
            <a:ext cx="29780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Меры государственной поддержки ягодной отрасли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в Ханты-Мансийском автономном округе – Югре</a:t>
            </a:r>
          </a:p>
        </p:txBody>
      </p:sp>
      <p:sp>
        <p:nvSpPr>
          <p:cNvPr id="4150" name="TextBox 55">
            <a:extLst>
              <a:ext uri="{FF2B5EF4-FFF2-40B4-BE49-F238E27FC236}">
                <a16:creationId xmlns:a16="http://schemas.microsoft.com/office/drawing/2014/main" id="{D22E0254-B73D-43BB-AFCB-1155863DE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1181100"/>
            <a:ext cx="881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Akrobat" panose="00000600000000000000" pitchFamily="50" charset="-52"/>
                <a:cs typeface="Times New Roman" panose="02020603050405020304" pitchFamily="18" charset="0"/>
              </a:rPr>
              <a:t>ЯГОДЫ</a:t>
            </a:r>
          </a:p>
        </p:txBody>
      </p:sp>
      <p:sp>
        <p:nvSpPr>
          <p:cNvPr id="4151" name="TextBox 58">
            <a:extLst>
              <a:ext uri="{FF2B5EF4-FFF2-40B4-BE49-F238E27FC236}">
                <a16:creationId xmlns:a16="http://schemas.microsoft.com/office/drawing/2014/main" id="{A7795706-9924-442A-B3D8-05B6A8183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555750"/>
            <a:ext cx="30337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Akrobat" panose="00000600000000000000" pitchFamily="50" charset="-52"/>
              </a:rPr>
              <a:t>клюква – 183,9 тыс. тонн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Akrobat" panose="00000600000000000000" pitchFamily="50" charset="-52"/>
              </a:rPr>
              <a:t>брусника – 58,6 тыс. тонн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Akrobat" panose="00000600000000000000" pitchFamily="50" charset="-52"/>
              </a:rPr>
              <a:t>черника - 14,1 тыс. тонн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Akrobat" panose="00000600000000000000" pitchFamily="50" charset="-52"/>
              </a:rPr>
              <a:t>голубика - 0,001 тыс. тонн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Akrobat" panose="00000600000000000000" pitchFamily="50" charset="-52"/>
              </a:rPr>
              <a:t>морошка- 0,044 тыс. тонн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bg1"/>
              </a:solidFill>
            </a:endParaRPr>
          </a:p>
        </p:txBody>
      </p:sp>
      <p:sp>
        <p:nvSpPr>
          <p:cNvPr id="4152" name="Rectangle 7">
            <a:extLst>
              <a:ext uri="{FF2B5EF4-FFF2-40B4-BE49-F238E27FC236}">
                <a16:creationId xmlns:a16="http://schemas.microsoft.com/office/drawing/2014/main" id="{7BA35C43-DB01-42BC-A44C-EC447B333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25" y="44450"/>
            <a:ext cx="641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Akrobat" panose="00000600000000000000" pitchFamily="50" charset="-52"/>
            </a:endParaRPr>
          </a:p>
        </p:txBody>
      </p:sp>
      <p:sp>
        <p:nvSpPr>
          <p:cNvPr id="4153" name="TextBox 61">
            <a:extLst>
              <a:ext uri="{FF2B5EF4-FFF2-40B4-BE49-F238E27FC236}">
                <a16:creationId xmlns:a16="http://schemas.microsoft.com/office/drawing/2014/main" id="{5AFCA19D-F741-4E86-A900-203E646FB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3757613"/>
            <a:ext cx="5424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Akrobat" panose="00000600000000000000" pitchFamily="50" charset="-52"/>
                <a:cs typeface="Times New Roman" panose="02020603050405020304" pitchFamily="18" charset="0"/>
              </a:rPr>
              <a:t>Грибы – 44,5 тыс. тонн</a:t>
            </a:r>
            <a:endParaRPr lang="en-US" altLang="ru-RU" sz="1600">
              <a:solidFill>
                <a:schemeClr val="bg1"/>
              </a:solidFill>
              <a:latin typeface="Akrobat" panose="000006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4154" name="TextBox 62">
            <a:extLst>
              <a:ext uri="{FF2B5EF4-FFF2-40B4-BE49-F238E27FC236}">
                <a16:creationId xmlns:a16="http://schemas.microsoft.com/office/drawing/2014/main" id="{9FF4E032-B387-48A2-ABF5-E125B84EB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5078413"/>
            <a:ext cx="5424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Akrobat" panose="00000600000000000000" pitchFamily="50" charset="-52"/>
                <a:cs typeface="Times New Roman" panose="02020603050405020304" pitchFamily="18" charset="0"/>
              </a:rPr>
              <a:t>Орех кедровый 36,1 тыс. тонн</a:t>
            </a:r>
            <a:endParaRPr lang="en-US" altLang="ru-RU" sz="1600">
              <a:solidFill>
                <a:schemeClr val="bg1"/>
              </a:solidFill>
              <a:latin typeface="Akrobat" panose="000006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E7756F-FB86-44F0-997E-BA4DE58D8700}"/>
              </a:ext>
            </a:extLst>
          </p:cNvPr>
          <p:cNvSpPr txBox="1"/>
          <p:nvPr/>
        </p:nvSpPr>
        <p:spPr>
          <a:xfrm>
            <a:off x="884238" y="6488113"/>
            <a:ext cx="87876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ФЕВРАЛЬ 2020</a:t>
            </a:r>
            <a:endParaRPr lang="ru-RU" sz="900" dirty="0">
              <a:solidFill>
                <a:schemeClr val="bg1">
                  <a:lumMod val="75000"/>
                </a:schemeClr>
              </a:solidFill>
              <a:latin typeface="Akrobat" panose="00000600000000000000" pitchFamily="50" charset="-52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C99D9A4-D48E-4F80-8446-9F3CEA85B6CA}"/>
              </a:ext>
            </a:extLst>
          </p:cNvPr>
          <p:cNvCxnSpPr/>
          <p:nvPr/>
        </p:nvCxnSpPr>
        <p:spPr>
          <a:xfrm>
            <a:off x="571500" y="3143250"/>
            <a:ext cx="52768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097F2D4D-C4FA-4A28-B3FB-78CA52759928}"/>
              </a:ext>
            </a:extLst>
          </p:cNvPr>
          <p:cNvCxnSpPr/>
          <p:nvPr/>
        </p:nvCxnSpPr>
        <p:spPr>
          <a:xfrm>
            <a:off x="571500" y="4429125"/>
            <a:ext cx="52768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CABCF26-3634-40CA-B352-26D976FCA14C}"/>
              </a:ext>
            </a:extLst>
          </p:cNvPr>
          <p:cNvSpPr/>
          <p:nvPr/>
        </p:nvSpPr>
        <p:spPr>
          <a:xfrm>
            <a:off x="0" y="0"/>
            <a:ext cx="12192000" cy="1343025"/>
          </a:xfrm>
          <a:prstGeom prst="rect">
            <a:avLst/>
          </a:prstGeom>
          <a:gradFill flip="none" rotWithShape="1">
            <a:gsLst>
              <a:gs pos="70000">
                <a:srgbClr val="021D34"/>
              </a:gs>
              <a:gs pos="0">
                <a:srgbClr val="59253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5125" name="Рисунок 6">
            <a:extLst>
              <a:ext uri="{FF2B5EF4-FFF2-40B4-BE49-F238E27FC236}">
                <a16:creationId xmlns:a16="http://schemas.microsoft.com/office/drawing/2014/main" id="{233FCB53-A83C-49C7-9E0C-95569E637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979738"/>
            <a:ext cx="55800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1">
            <a:extLst>
              <a:ext uri="{FF2B5EF4-FFF2-40B4-BE49-F238E27FC236}">
                <a16:creationId xmlns:a16="http://schemas.microsoft.com/office/drawing/2014/main" id="{333FDE42-6121-4B97-BF33-58D8AA001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212975"/>
            <a:ext cx="67437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450AD05E-D4E8-40D6-84EE-5E3EE42D4B50}"/>
              </a:ext>
            </a:extLst>
          </p:cNvPr>
          <p:cNvCxnSpPr>
            <a:cxnSpLocks/>
          </p:cNvCxnSpPr>
          <p:nvPr/>
        </p:nvCxnSpPr>
        <p:spPr>
          <a:xfrm>
            <a:off x="438150" y="6335713"/>
            <a:ext cx="113157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22E4965-0F50-48F0-987D-5041C5E3C70A}"/>
              </a:ext>
            </a:extLst>
          </p:cNvPr>
          <p:cNvSpPr txBox="1"/>
          <p:nvPr/>
        </p:nvSpPr>
        <p:spPr>
          <a:xfrm>
            <a:off x="349250" y="6475413"/>
            <a:ext cx="24878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3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900ACF9-A001-4F8B-BA1C-6B82176DA5BD}"/>
              </a:ext>
            </a:extLst>
          </p:cNvPr>
          <p:cNvCxnSpPr>
            <a:cxnSpLocks/>
          </p:cNvCxnSpPr>
          <p:nvPr/>
        </p:nvCxnSpPr>
        <p:spPr>
          <a:xfrm>
            <a:off x="836613" y="6507163"/>
            <a:ext cx="0" cy="2143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2" name="TextBox 36">
            <a:extLst>
              <a:ext uri="{FF2B5EF4-FFF2-40B4-BE49-F238E27FC236}">
                <a16:creationId xmlns:a16="http://schemas.microsoft.com/office/drawing/2014/main" id="{2298C7E0-5FD3-43E0-9167-CA6BB5CB3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1411288"/>
            <a:ext cx="9310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Производство дикоросов</a:t>
            </a:r>
          </a:p>
        </p:txBody>
      </p:sp>
      <p:grpSp>
        <p:nvGrpSpPr>
          <p:cNvPr id="5133" name="Группа 53">
            <a:extLst>
              <a:ext uri="{FF2B5EF4-FFF2-40B4-BE49-F238E27FC236}">
                <a16:creationId xmlns:a16="http://schemas.microsoft.com/office/drawing/2014/main" id="{F14E6747-6564-4F48-B33D-DDCF891156C4}"/>
              </a:ext>
            </a:extLst>
          </p:cNvPr>
          <p:cNvGrpSpPr>
            <a:grpSpLocks/>
          </p:cNvGrpSpPr>
          <p:nvPr/>
        </p:nvGrpSpPr>
        <p:grpSpPr bwMode="auto">
          <a:xfrm>
            <a:off x="7877175" y="2468563"/>
            <a:ext cx="4286250" cy="1336675"/>
            <a:chOff x="4406165" y="2624450"/>
            <a:chExt cx="4287251" cy="133716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8968F56-2534-4A34-8DBF-E142C99AFEB0}"/>
                </a:ext>
              </a:extLst>
            </p:cNvPr>
            <p:cNvSpPr txBox="1"/>
            <p:nvPr/>
          </p:nvSpPr>
          <p:spPr>
            <a:xfrm>
              <a:off x="4966684" y="2886483"/>
              <a:ext cx="1570404" cy="6463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solidFill>
                    <a:schemeClr val="accent6"/>
                  </a:solidFill>
                  <a:latin typeface="Arial Black" panose="020B0A04020102020204" pitchFamily="34" charset="0"/>
                </a:rPr>
                <a:t>800</a:t>
              </a:r>
              <a:endParaRPr lang="ru-RU" dirty="0">
                <a:solidFill>
                  <a:schemeClr val="accent6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971C527-1B27-4C18-853F-A63B3AEE1F24}"/>
                </a:ext>
              </a:extLst>
            </p:cNvPr>
            <p:cNvSpPr txBox="1"/>
            <p:nvPr/>
          </p:nvSpPr>
          <p:spPr>
            <a:xfrm>
              <a:off x="5054016" y="2624450"/>
              <a:ext cx="1570405" cy="3700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robat" panose="00000600000000000000" pitchFamily="50" charset="-52"/>
                </a:rPr>
                <a:t>более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56A26F4-D968-48B8-B272-46E6E6042018}"/>
                </a:ext>
              </a:extLst>
            </p:cNvPr>
            <p:cNvSpPr txBox="1"/>
            <p:nvPr/>
          </p:nvSpPr>
          <p:spPr>
            <a:xfrm>
              <a:off x="4406165" y="3377201"/>
              <a:ext cx="2218256" cy="4001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robat" panose="00000600000000000000" pitchFamily="50" charset="-52"/>
                </a:rPr>
                <a:t>ВИДОВ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robat" panose="00000600000000000000" pitchFamily="50" charset="-52"/>
                </a:rPr>
                <a:t>ВЫСШИХ РАСТЕНИЙ</a:t>
              </a:r>
              <a:endPara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krobat" panose="00000600000000000000" pitchFamily="50" charset="-52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2A87FD9-F892-4A3C-9E68-17210C4343DC}"/>
                </a:ext>
              </a:extLst>
            </p:cNvPr>
            <p:cNvSpPr txBox="1"/>
            <p:nvPr/>
          </p:nvSpPr>
          <p:spPr>
            <a:xfrm>
              <a:off x="7005510" y="2886483"/>
              <a:ext cx="1571992" cy="6463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solidFill>
                    <a:schemeClr val="accent6"/>
                  </a:solidFill>
                  <a:latin typeface="Arial Black" panose="020B0A04020102020204" pitchFamily="34" charset="0"/>
                </a:rPr>
                <a:t>300</a:t>
              </a:r>
              <a:endParaRPr lang="ru-RU" dirty="0">
                <a:solidFill>
                  <a:schemeClr val="accent6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1B08793-12DB-4625-88E5-1CDBD089FC7B}"/>
                </a:ext>
              </a:extLst>
            </p:cNvPr>
            <p:cNvSpPr txBox="1"/>
            <p:nvPr/>
          </p:nvSpPr>
          <p:spPr>
            <a:xfrm>
              <a:off x="7123012" y="2624450"/>
              <a:ext cx="1570404" cy="3700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robat" panose="00000600000000000000" pitchFamily="50" charset="-52"/>
                </a:rPr>
                <a:t>более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8DECC82-2DEF-4AF7-8C31-D7D87C4A46C1}"/>
                </a:ext>
              </a:extLst>
            </p:cNvPr>
            <p:cNvSpPr txBox="1"/>
            <p:nvPr/>
          </p:nvSpPr>
          <p:spPr>
            <a:xfrm>
              <a:off x="6465634" y="3407374"/>
              <a:ext cx="2218255" cy="5542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robat" panose="00000600000000000000" pitchFamily="50" charset="-52"/>
                </a:rPr>
                <a:t>ВИДОВ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robat" panose="00000600000000000000" pitchFamily="50" charset="-52"/>
                </a:rPr>
                <a:t>МОЖНО УПОТРЕБЛЯТЬ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robat" panose="00000600000000000000" pitchFamily="50" charset="-52"/>
                </a:rPr>
                <a:t>В ПИЩУ</a:t>
              </a:r>
              <a:endPara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krobat" panose="00000600000000000000" pitchFamily="50" charset="-52"/>
              </a:endParaRPr>
            </a:p>
          </p:txBody>
        </p:sp>
      </p:grpSp>
      <p:pic>
        <p:nvPicPr>
          <p:cNvPr id="5134" name="Рисунок 57">
            <a:extLst>
              <a:ext uri="{FF2B5EF4-FFF2-40B4-BE49-F238E27FC236}">
                <a16:creationId xmlns:a16="http://schemas.microsoft.com/office/drawing/2014/main" id="{AC5D1FAB-EC2F-48AF-AB91-AA36BFBF6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076407" y="2944019"/>
            <a:ext cx="22383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Рисунок 58">
            <a:extLst>
              <a:ext uri="{FF2B5EF4-FFF2-40B4-BE49-F238E27FC236}">
                <a16:creationId xmlns:a16="http://schemas.microsoft.com/office/drawing/2014/main" id="{4B70B659-0479-4ECC-BCF2-B072DD6B3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930607" y="2944019"/>
            <a:ext cx="22383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Рисунок 2">
            <a:extLst>
              <a:ext uri="{FF2B5EF4-FFF2-40B4-BE49-F238E27FC236}">
                <a16:creationId xmlns:a16="http://schemas.microsoft.com/office/drawing/2014/main" id="{E83BF375-BE96-47E3-8219-934BDA279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013" y="4251325"/>
            <a:ext cx="6350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Рисунок 37">
            <a:extLst>
              <a:ext uri="{FF2B5EF4-FFF2-40B4-BE49-F238E27FC236}">
                <a16:creationId xmlns:a16="http://schemas.microsoft.com/office/drawing/2014/main" id="{D5641FFC-8E3B-4EE6-835E-80A72E2411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414963"/>
            <a:ext cx="3952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Рисунок 38">
            <a:extLst>
              <a:ext uri="{FF2B5EF4-FFF2-40B4-BE49-F238E27FC236}">
                <a16:creationId xmlns:a16="http://schemas.microsoft.com/office/drawing/2014/main" id="{AFDAEDFE-FD68-4949-9862-A0BD9F91D8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3448050"/>
            <a:ext cx="3952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Рисунок 39">
            <a:extLst>
              <a:ext uri="{FF2B5EF4-FFF2-40B4-BE49-F238E27FC236}">
                <a16:creationId xmlns:a16="http://schemas.microsoft.com/office/drawing/2014/main" id="{C10A98DA-E7E0-431A-82CE-B786E114C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638" y="2119313"/>
            <a:ext cx="3952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Рисунок 4">
            <a:extLst>
              <a:ext uri="{FF2B5EF4-FFF2-40B4-BE49-F238E27FC236}">
                <a16:creationId xmlns:a16="http://schemas.microsoft.com/office/drawing/2014/main" id="{20522A8D-FCC6-457E-A5F0-B18D3B40B4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3346450"/>
            <a:ext cx="3952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Рисунок 40">
            <a:extLst>
              <a:ext uri="{FF2B5EF4-FFF2-40B4-BE49-F238E27FC236}">
                <a16:creationId xmlns:a16="http://schemas.microsoft.com/office/drawing/2014/main" id="{AED59233-1FAC-45DA-BDF5-E1309A8CF3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62475"/>
            <a:ext cx="215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Рисунок 41">
            <a:extLst>
              <a:ext uri="{FF2B5EF4-FFF2-40B4-BE49-F238E27FC236}">
                <a16:creationId xmlns:a16="http://schemas.microsoft.com/office/drawing/2014/main" id="{4C8E2C03-1D87-4B4B-B770-FD4AF4D0E1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4078288"/>
            <a:ext cx="36353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Рисунок 45">
            <a:extLst>
              <a:ext uri="{FF2B5EF4-FFF2-40B4-BE49-F238E27FC236}">
                <a16:creationId xmlns:a16="http://schemas.microsoft.com/office/drawing/2014/main" id="{530688B2-A1D8-4902-803D-86337CF0AB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5203825"/>
            <a:ext cx="252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Рисунок 5">
            <a:extLst>
              <a:ext uri="{FF2B5EF4-FFF2-40B4-BE49-F238E27FC236}">
                <a16:creationId xmlns:a16="http://schemas.microsoft.com/office/drawing/2014/main" id="{485A14C1-928C-4330-8137-83079C81A8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720975"/>
            <a:ext cx="2063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Рисунок 46">
            <a:extLst>
              <a:ext uri="{FF2B5EF4-FFF2-40B4-BE49-F238E27FC236}">
                <a16:creationId xmlns:a16="http://schemas.microsoft.com/office/drawing/2014/main" id="{6064E458-B2CF-4B28-99BA-BDACC057AE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775200"/>
            <a:ext cx="2079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Рисунок 48">
            <a:extLst>
              <a:ext uri="{FF2B5EF4-FFF2-40B4-BE49-F238E27FC236}">
                <a16:creationId xmlns:a16="http://schemas.microsoft.com/office/drawing/2014/main" id="{466A80C9-12B7-462E-8CE6-7FFDD78D20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3" y="5481638"/>
            <a:ext cx="2063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Рисунок 49">
            <a:extLst>
              <a:ext uri="{FF2B5EF4-FFF2-40B4-BE49-F238E27FC236}">
                <a16:creationId xmlns:a16="http://schemas.microsoft.com/office/drawing/2014/main" id="{F45B7198-BEF1-4B49-B64B-2E48CEA00A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3" y="2149475"/>
            <a:ext cx="282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48" name="Группа 66">
            <a:extLst>
              <a:ext uri="{FF2B5EF4-FFF2-40B4-BE49-F238E27FC236}">
                <a16:creationId xmlns:a16="http://schemas.microsoft.com/office/drawing/2014/main" id="{CD40C15A-68E7-4C14-82B0-F202E4F68559}"/>
              </a:ext>
            </a:extLst>
          </p:cNvPr>
          <p:cNvGrpSpPr>
            <a:grpSpLocks/>
          </p:cNvGrpSpPr>
          <p:nvPr/>
        </p:nvGrpSpPr>
        <p:grpSpPr bwMode="auto">
          <a:xfrm>
            <a:off x="10166350" y="6416675"/>
            <a:ext cx="1778000" cy="357188"/>
            <a:chOff x="10410826" y="6435080"/>
            <a:chExt cx="1777852" cy="35652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1D484AC-0FDA-4D12-BD9B-17181C2F46F7}"/>
                </a:ext>
              </a:extLst>
            </p:cNvPr>
            <p:cNvSpPr txBox="1"/>
            <p:nvPr/>
          </p:nvSpPr>
          <p:spPr>
            <a:xfrm>
              <a:off x="10718775" y="6468356"/>
              <a:ext cx="1469903" cy="323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50" b="1" dirty="0">
                  <a:solidFill>
                    <a:schemeClr val="bg1">
                      <a:lumMod val="75000"/>
                    </a:schemeClr>
                  </a:solidFill>
                  <a:latin typeface="Akrobat" panose="00000600000000000000" pitchFamily="50" charset="-52"/>
                  <a:cs typeface="+mn-cs"/>
                </a:rPr>
                <a:t>ДЕППРОМЫШЛЕННОСТИ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50" b="1" dirty="0">
                  <a:solidFill>
                    <a:schemeClr val="bg1">
                      <a:lumMod val="75000"/>
                    </a:schemeClr>
                  </a:solidFill>
                  <a:latin typeface="Akrobat" panose="00000600000000000000" pitchFamily="50" charset="-52"/>
                  <a:cs typeface="+mn-cs"/>
                </a:rPr>
                <a:t>ЮГРЫ</a:t>
              </a:r>
            </a:p>
          </p:txBody>
        </p:sp>
        <p:pic>
          <p:nvPicPr>
            <p:cNvPr id="5154" name="Рисунок 69">
              <a:extLst>
                <a:ext uri="{FF2B5EF4-FFF2-40B4-BE49-F238E27FC236}">
                  <a16:creationId xmlns:a16="http://schemas.microsoft.com/office/drawing/2014/main" id="{1CD7A87C-3463-413E-B810-F0731CCD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0826" y="6435080"/>
              <a:ext cx="307974" cy="34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50" name="TextBox 42">
            <a:extLst>
              <a:ext uri="{FF2B5EF4-FFF2-40B4-BE49-F238E27FC236}">
                <a16:creationId xmlns:a16="http://schemas.microsoft.com/office/drawing/2014/main" id="{734DAF43-40C3-4096-BC0B-49E6DE4E2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70" y="2116283"/>
            <a:ext cx="3786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krobat Black" panose="00000A00000000000000" pitchFamily="50" charset="-52"/>
              </a:rPr>
              <a:t>В заготовке дикоросов участвуют более 70 организаций различных форм собственности</a:t>
            </a:r>
          </a:p>
        </p:txBody>
      </p:sp>
      <p:sp>
        <p:nvSpPr>
          <p:cNvPr id="5151" name="TextBox 43">
            <a:extLst>
              <a:ext uri="{FF2B5EF4-FFF2-40B4-BE49-F238E27FC236}">
                <a16:creationId xmlns:a16="http://schemas.microsoft.com/office/drawing/2014/main" id="{C71B826E-8721-4BC5-81EE-F43F1BC05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27" y="4095465"/>
            <a:ext cx="4657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Akrobat Black" panose="00000A00000000000000" pitchFamily="50" charset="-52"/>
              </a:rPr>
              <a:t>В 2019 году: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accent6">
                    <a:lumMod val="75000"/>
                  </a:schemeClr>
                </a:solidFill>
                <a:latin typeface="Akrobat Black" panose="00000A00000000000000" pitchFamily="50" charset="-52"/>
              </a:rPr>
              <a:t>Заготовка дикоросов </a:t>
            </a:r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Akrobat Black" panose="00000A00000000000000" pitchFamily="50" charset="-52"/>
              </a:rPr>
              <a:t>– 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Akrobat Black" panose="00000A00000000000000" pitchFamily="50" charset="-52"/>
              </a:rPr>
              <a:t>912,0</a:t>
            </a:r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Akrobat Black" panose="00000A00000000000000" pitchFamily="50" charset="-52"/>
              </a:rPr>
              <a:t> тонн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accent6">
                    <a:lumMod val="75000"/>
                  </a:schemeClr>
                </a:solidFill>
                <a:latin typeface="Akrobat Black" panose="00000A00000000000000" pitchFamily="50" charset="-52"/>
              </a:rPr>
              <a:t>Переработка дикоросов более 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Akrobat Black" panose="00000A00000000000000" pitchFamily="50" charset="-52"/>
              </a:rPr>
              <a:t>500,0</a:t>
            </a:r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Akrobat Black" panose="00000A00000000000000" pitchFamily="50" charset="-52"/>
              </a:rPr>
              <a:t> тонн </a:t>
            </a:r>
            <a:endParaRPr lang="en-US" altLang="ru-RU" sz="2400" dirty="0">
              <a:solidFill>
                <a:schemeClr val="accent6">
                  <a:lumMod val="75000"/>
                </a:schemeClr>
              </a:solidFill>
              <a:latin typeface="Akrobat Black" panose="00000A00000000000000" pitchFamily="50" charset="-52"/>
            </a:endParaRPr>
          </a:p>
        </p:txBody>
      </p:sp>
      <p:sp>
        <p:nvSpPr>
          <p:cNvPr id="5152" name="TextBox 26">
            <a:extLst>
              <a:ext uri="{FF2B5EF4-FFF2-40B4-BE49-F238E27FC236}">
                <a16:creationId xmlns:a16="http://schemas.microsoft.com/office/drawing/2014/main" id="{25976F64-DC3C-45DA-9032-613A4CB02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366713"/>
            <a:ext cx="9899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dirty="0">
                <a:solidFill>
                  <a:schemeClr val="bg1"/>
                </a:solidFill>
                <a:latin typeface="Akrobat Black" panose="00000A00000000000000" pitchFamily="50" charset="-52"/>
              </a:rPr>
              <a:t>ЗАГОТОВКА И ПЕРЕРАБОТКА ДИКОРОСОВ ЮГРЫ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584950EA-15C9-4D20-BB93-6B5CF5825F0F}"/>
              </a:ext>
            </a:extLst>
          </p:cNvPr>
          <p:cNvCxnSpPr>
            <a:cxnSpLocks/>
          </p:cNvCxnSpPr>
          <p:nvPr/>
        </p:nvCxnSpPr>
        <p:spPr>
          <a:xfrm>
            <a:off x="1827213" y="6507163"/>
            <a:ext cx="0" cy="2143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FF172EC-6902-477F-A9B8-AA21FDABEB49}"/>
              </a:ext>
            </a:extLst>
          </p:cNvPr>
          <p:cNvSpPr txBox="1"/>
          <p:nvPr/>
        </p:nvSpPr>
        <p:spPr>
          <a:xfrm>
            <a:off x="1852613" y="6388100"/>
            <a:ext cx="29780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Меры государственной поддержки ягодной отрасли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в Ханты-Мансийском автономном округе – Югре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1CE6C8-C68A-47C1-B69E-AC93D79ADE9E}"/>
              </a:ext>
            </a:extLst>
          </p:cNvPr>
          <p:cNvSpPr txBox="1"/>
          <p:nvPr/>
        </p:nvSpPr>
        <p:spPr>
          <a:xfrm>
            <a:off x="884238" y="6488113"/>
            <a:ext cx="87876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ФЕВРАЛЬ 2020</a:t>
            </a:r>
            <a:endParaRPr lang="ru-RU" sz="900" dirty="0">
              <a:solidFill>
                <a:schemeClr val="bg1">
                  <a:lumMod val="75000"/>
                </a:schemeClr>
              </a:solidFill>
              <a:latin typeface="Akrobat" panose="00000600000000000000" pitchFamily="50" charset="-52"/>
              <a:cs typeface="+mn-cs"/>
            </a:endParaRPr>
          </a:p>
        </p:txBody>
      </p:sp>
      <p:sp>
        <p:nvSpPr>
          <p:cNvPr id="39" name="TextBox 42">
            <a:extLst>
              <a:ext uri="{FF2B5EF4-FFF2-40B4-BE49-F238E27FC236}">
                <a16:creationId xmlns:a16="http://schemas.microsoft.com/office/drawing/2014/main" id="{25BEFA2E-D76A-4966-AFEE-099534AD5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70" y="3169228"/>
            <a:ext cx="3786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krobat Black" panose="00000A00000000000000" pitchFamily="50" charset="-52"/>
              </a:rPr>
              <a:t>9 предприятий осуществляют переработку дикоросов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орзина, контейнер, сидит, коричневый&#10;&#10;Автоматически созданное описание">
            <a:extLst>
              <a:ext uri="{FF2B5EF4-FFF2-40B4-BE49-F238E27FC236}">
                <a16:creationId xmlns:a16="http://schemas.microsoft.com/office/drawing/2014/main" id="{0EBE2A3B-5A2A-454B-AC69-5E69D5464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3" r="27305"/>
          <a:stretch/>
        </p:blipFill>
        <p:spPr>
          <a:xfrm>
            <a:off x="523875" y="1496291"/>
            <a:ext cx="3381375" cy="4504459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2C8010F-145C-4B2A-838A-10BA1486EAC2}"/>
              </a:ext>
            </a:extLst>
          </p:cNvPr>
          <p:cNvSpPr/>
          <p:nvPr/>
        </p:nvSpPr>
        <p:spPr>
          <a:xfrm>
            <a:off x="0" y="0"/>
            <a:ext cx="12192000" cy="1343025"/>
          </a:xfrm>
          <a:prstGeom prst="rect">
            <a:avLst/>
          </a:prstGeom>
          <a:gradFill flip="none" rotWithShape="1">
            <a:gsLst>
              <a:gs pos="70000">
                <a:srgbClr val="021D34"/>
              </a:gs>
              <a:gs pos="0">
                <a:srgbClr val="59253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49B3F79-B5B7-443F-8E28-2EEC926C6072}"/>
              </a:ext>
            </a:extLst>
          </p:cNvPr>
          <p:cNvCxnSpPr>
            <a:cxnSpLocks/>
          </p:cNvCxnSpPr>
          <p:nvPr/>
        </p:nvCxnSpPr>
        <p:spPr>
          <a:xfrm>
            <a:off x="438150" y="6335713"/>
            <a:ext cx="113157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26">
            <a:extLst>
              <a:ext uri="{FF2B5EF4-FFF2-40B4-BE49-F238E27FC236}">
                <a16:creationId xmlns:a16="http://schemas.microsoft.com/office/drawing/2014/main" id="{41DFB0ED-68E4-4C60-AE37-6B44453A6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366713"/>
            <a:ext cx="9899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dirty="0">
                <a:solidFill>
                  <a:schemeClr val="bg1"/>
                </a:solidFill>
                <a:latin typeface="Akrobat Black" panose="00000A00000000000000" pitchFamily="50" charset="-52"/>
              </a:rPr>
              <a:t>АССОРТИМЕНТ ПРОИЗВОДИМОЙ ПРОДУКЦИИ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936C3B1-4C35-491E-B9E1-0E542D04274A}"/>
              </a:ext>
            </a:extLst>
          </p:cNvPr>
          <p:cNvSpPr txBox="1"/>
          <p:nvPr/>
        </p:nvSpPr>
        <p:spPr>
          <a:xfrm>
            <a:off x="349250" y="6475413"/>
            <a:ext cx="25039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4</a:t>
            </a: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D18D9D87-B9DD-4B1B-B832-DAEAFE97B354}"/>
              </a:ext>
            </a:extLst>
          </p:cNvPr>
          <p:cNvCxnSpPr>
            <a:cxnSpLocks/>
          </p:cNvCxnSpPr>
          <p:nvPr/>
        </p:nvCxnSpPr>
        <p:spPr>
          <a:xfrm>
            <a:off x="836613" y="6507163"/>
            <a:ext cx="0" cy="2143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5" name="Рисунок 110">
            <a:extLst>
              <a:ext uri="{FF2B5EF4-FFF2-40B4-BE49-F238E27FC236}">
                <a16:creationId xmlns:a16="http://schemas.microsoft.com/office/drawing/2014/main" id="{39BC8204-3A0F-4A80-9EED-8A7D0282E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64564">
            <a:off x="9413081" y="5056982"/>
            <a:ext cx="2698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39537C94-69D2-4EB3-B0A0-B0AD9DB6309C}"/>
              </a:ext>
            </a:extLst>
          </p:cNvPr>
          <p:cNvSpPr txBox="1"/>
          <p:nvPr/>
        </p:nvSpPr>
        <p:spPr>
          <a:xfrm>
            <a:off x="4659168" y="1663556"/>
            <a:ext cx="4078432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Свежая и замороженная ягода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Клюква в сахарной пудре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Варенье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Джемы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Конфитюры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Пастила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Соки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Грибы сушеные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Грибы солено-отварные, маринованные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Продукция переработки кедрового ореха 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    7 наименований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Живица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Шишка сосновая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krobat Black" panose="00000A00000000000000" pitchFamily="50" charset="-52"/>
            </a:endParaRPr>
          </a:p>
        </p:txBody>
      </p:sp>
      <p:grpSp>
        <p:nvGrpSpPr>
          <p:cNvPr id="6157" name="Группа 143">
            <a:extLst>
              <a:ext uri="{FF2B5EF4-FFF2-40B4-BE49-F238E27FC236}">
                <a16:creationId xmlns:a16="http://schemas.microsoft.com/office/drawing/2014/main" id="{4B442508-3B2E-4F6B-8F18-5FAE3C716CED}"/>
              </a:ext>
            </a:extLst>
          </p:cNvPr>
          <p:cNvGrpSpPr>
            <a:grpSpLocks/>
          </p:cNvGrpSpPr>
          <p:nvPr/>
        </p:nvGrpSpPr>
        <p:grpSpPr bwMode="auto">
          <a:xfrm>
            <a:off x="10166350" y="6416675"/>
            <a:ext cx="1778000" cy="357188"/>
            <a:chOff x="10410826" y="6435080"/>
            <a:chExt cx="1777852" cy="356520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3EF18E1-5A94-43E8-A0BF-AEA20990066F}"/>
                </a:ext>
              </a:extLst>
            </p:cNvPr>
            <p:cNvSpPr txBox="1"/>
            <p:nvPr/>
          </p:nvSpPr>
          <p:spPr>
            <a:xfrm>
              <a:off x="10718775" y="6468356"/>
              <a:ext cx="1469903" cy="323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50" b="1" dirty="0">
                  <a:solidFill>
                    <a:schemeClr val="bg1">
                      <a:lumMod val="75000"/>
                    </a:schemeClr>
                  </a:solidFill>
                  <a:latin typeface="Akrobat" panose="00000600000000000000" pitchFamily="50" charset="-52"/>
                  <a:cs typeface="+mn-cs"/>
                </a:rPr>
                <a:t>ДЕППРОМЫШЛЕННОСТИ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50" b="1" dirty="0">
                  <a:solidFill>
                    <a:schemeClr val="bg1">
                      <a:lumMod val="75000"/>
                    </a:schemeClr>
                  </a:solidFill>
                  <a:latin typeface="Akrobat" panose="00000600000000000000" pitchFamily="50" charset="-52"/>
                  <a:cs typeface="+mn-cs"/>
                </a:rPr>
                <a:t>ЮГРЫ</a:t>
              </a:r>
            </a:p>
          </p:txBody>
        </p:sp>
        <p:pic>
          <p:nvPicPr>
            <p:cNvPr id="6162" name="Рисунок 145">
              <a:extLst>
                <a:ext uri="{FF2B5EF4-FFF2-40B4-BE49-F238E27FC236}">
                  <a16:creationId xmlns:a16="http://schemas.microsoft.com/office/drawing/2014/main" id="{8642633E-6DFF-4951-8F57-84769A930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0826" y="6435080"/>
              <a:ext cx="307974" cy="34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1" descr="Изображение выглядит как человек, фрукт, ягода, рука&#10;&#10;Автоматически созданное описание">
            <a:extLst>
              <a:ext uri="{FF2B5EF4-FFF2-40B4-BE49-F238E27FC236}">
                <a16:creationId xmlns:a16="http://schemas.microsoft.com/office/drawing/2014/main" id="{38776C21-578B-4CFD-A86D-58239DB75D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53"/>
          <a:stretch/>
        </p:blipFill>
        <p:spPr>
          <a:xfrm>
            <a:off x="8737600" y="1487054"/>
            <a:ext cx="3001818" cy="4566333"/>
          </a:xfrm>
          <a:prstGeom prst="rect">
            <a:avLst/>
          </a:prstGeom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35701A5C-C707-4660-9665-161F78DEAB3A}"/>
              </a:ext>
            </a:extLst>
          </p:cNvPr>
          <p:cNvCxnSpPr>
            <a:cxnSpLocks/>
          </p:cNvCxnSpPr>
          <p:nvPr/>
        </p:nvCxnSpPr>
        <p:spPr>
          <a:xfrm>
            <a:off x="1827213" y="6507163"/>
            <a:ext cx="0" cy="2143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3AA3A81-E168-4EBB-98E0-64B0053A78EE}"/>
              </a:ext>
            </a:extLst>
          </p:cNvPr>
          <p:cNvSpPr txBox="1"/>
          <p:nvPr/>
        </p:nvSpPr>
        <p:spPr>
          <a:xfrm>
            <a:off x="1852613" y="6388100"/>
            <a:ext cx="29780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Меры государственной поддержки ягодной отрасли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в Ханты-Мансийском автономном округе – Югре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769360-9696-4476-B797-44124FC946E4}"/>
              </a:ext>
            </a:extLst>
          </p:cNvPr>
          <p:cNvSpPr txBox="1"/>
          <p:nvPr/>
        </p:nvSpPr>
        <p:spPr>
          <a:xfrm>
            <a:off x="884238" y="6488113"/>
            <a:ext cx="87876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ФЕВРАЛЬ 2020</a:t>
            </a:r>
            <a:endParaRPr lang="ru-RU" sz="900" dirty="0">
              <a:solidFill>
                <a:schemeClr val="bg1">
                  <a:lumMod val="75000"/>
                </a:schemeClr>
              </a:solidFill>
              <a:latin typeface="Akrobat" panose="00000600000000000000" pitchFamily="50" charset="-5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1E95C72-AC6A-4475-9983-8C4C4565C48E}"/>
              </a:ext>
            </a:extLst>
          </p:cNvPr>
          <p:cNvSpPr/>
          <p:nvPr/>
        </p:nvSpPr>
        <p:spPr>
          <a:xfrm>
            <a:off x="0" y="0"/>
            <a:ext cx="12192000" cy="1343025"/>
          </a:xfrm>
          <a:prstGeom prst="rect">
            <a:avLst/>
          </a:prstGeom>
          <a:gradFill flip="none" rotWithShape="1">
            <a:gsLst>
              <a:gs pos="70000">
                <a:srgbClr val="021D34"/>
              </a:gs>
              <a:gs pos="0">
                <a:srgbClr val="59253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67E0E6B-1D4E-402D-ABDB-01DC3762214F}"/>
              </a:ext>
            </a:extLst>
          </p:cNvPr>
          <p:cNvCxnSpPr>
            <a:cxnSpLocks/>
          </p:cNvCxnSpPr>
          <p:nvPr/>
        </p:nvCxnSpPr>
        <p:spPr>
          <a:xfrm>
            <a:off x="438150" y="6335713"/>
            <a:ext cx="113157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Box 26">
            <a:extLst>
              <a:ext uri="{FF2B5EF4-FFF2-40B4-BE49-F238E27FC236}">
                <a16:creationId xmlns:a16="http://schemas.microsoft.com/office/drawing/2014/main" id="{5E7CAFDB-99F9-4519-AD95-BD12E7017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366713"/>
            <a:ext cx="6326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dirty="0">
                <a:solidFill>
                  <a:schemeClr val="bg1"/>
                </a:solidFill>
                <a:latin typeface="Akrobat Black" panose="00000A00000000000000" pitchFamily="50" charset="-52"/>
              </a:rPr>
              <a:t>ВИДЫ ГОСУДАРСТВЕННОЙ ПОДДЕРЖКИ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70CB96E-1FC8-4A96-A72C-FFADD3183F93}"/>
              </a:ext>
            </a:extLst>
          </p:cNvPr>
          <p:cNvSpPr txBox="1"/>
          <p:nvPr/>
        </p:nvSpPr>
        <p:spPr>
          <a:xfrm>
            <a:off x="349250" y="6475413"/>
            <a:ext cx="25359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5</a:t>
            </a: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C45398B4-471F-4728-AE19-E2C93D0BCA0B}"/>
              </a:ext>
            </a:extLst>
          </p:cNvPr>
          <p:cNvCxnSpPr>
            <a:cxnSpLocks/>
          </p:cNvCxnSpPr>
          <p:nvPr/>
        </p:nvCxnSpPr>
        <p:spPr>
          <a:xfrm>
            <a:off x="836613" y="6507163"/>
            <a:ext cx="0" cy="2143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0" name="Рисунок 110">
            <a:extLst>
              <a:ext uri="{FF2B5EF4-FFF2-40B4-BE49-F238E27FC236}">
                <a16:creationId xmlns:a16="http://schemas.microsoft.com/office/drawing/2014/main" id="{11F466DE-6BD2-4DC6-89F1-EFC92EF7D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64564">
            <a:off x="9413081" y="5056982"/>
            <a:ext cx="2698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1" name="Группа 143">
            <a:extLst>
              <a:ext uri="{FF2B5EF4-FFF2-40B4-BE49-F238E27FC236}">
                <a16:creationId xmlns:a16="http://schemas.microsoft.com/office/drawing/2014/main" id="{31E25694-4B8A-408C-8F50-AB7D538E8886}"/>
              </a:ext>
            </a:extLst>
          </p:cNvPr>
          <p:cNvGrpSpPr>
            <a:grpSpLocks/>
          </p:cNvGrpSpPr>
          <p:nvPr/>
        </p:nvGrpSpPr>
        <p:grpSpPr bwMode="auto">
          <a:xfrm>
            <a:off x="10166350" y="6416675"/>
            <a:ext cx="1778000" cy="357188"/>
            <a:chOff x="10410826" y="6435080"/>
            <a:chExt cx="1777852" cy="356520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8BAFCAF-D330-4642-9BA9-9E167B7FFF7E}"/>
                </a:ext>
              </a:extLst>
            </p:cNvPr>
            <p:cNvSpPr txBox="1"/>
            <p:nvPr/>
          </p:nvSpPr>
          <p:spPr>
            <a:xfrm>
              <a:off x="10718775" y="6468356"/>
              <a:ext cx="1469903" cy="323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50" b="1" dirty="0">
                  <a:solidFill>
                    <a:schemeClr val="bg1">
                      <a:lumMod val="75000"/>
                    </a:schemeClr>
                  </a:solidFill>
                  <a:latin typeface="Akrobat" panose="00000600000000000000" pitchFamily="50" charset="-52"/>
                  <a:cs typeface="+mn-cs"/>
                </a:rPr>
                <a:t>ДЕППРОМЫШЛЕННОСТИ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50" b="1" dirty="0">
                  <a:solidFill>
                    <a:schemeClr val="bg1">
                      <a:lumMod val="75000"/>
                    </a:schemeClr>
                  </a:solidFill>
                  <a:latin typeface="Akrobat" panose="00000600000000000000" pitchFamily="50" charset="-52"/>
                  <a:cs typeface="+mn-cs"/>
                </a:rPr>
                <a:t>ЮГРЫ</a:t>
              </a:r>
            </a:p>
          </p:txBody>
        </p:sp>
        <p:pic>
          <p:nvPicPr>
            <p:cNvPr id="7187" name="Рисунок 145">
              <a:extLst>
                <a:ext uri="{FF2B5EF4-FFF2-40B4-BE49-F238E27FC236}">
                  <a16:creationId xmlns:a16="http://schemas.microsoft.com/office/drawing/2014/main" id="{2CD24B9A-ECF2-49CE-B096-8B6EE3592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0826" y="6435080"/>
              <a:ext cx="307974" cy="34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21AB93-69F7-4C18-8CA0-BCA7BFEE7FAF}"/>
              </a:ext>
            </a:extLst>
          </p:cNvPr>
          <p:cNvSpPr/>
          <p:nvPr/>
        </p:nvSpPr>
        <p:spPr>
          <a:xfrm>
            <a:off x="4089400" y="1343024"/>
            <a:ext cx="4013200" cy="4994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2A9067-C39D-4A4A-A61D-E340614A8B7C}"/>
              </a:ext>
            </a:extLst>
          </p:cNvPr>
          <p:cNvSpPr/>
          <p:nvPr/>
        </p:nvSpPr>
        <p:spPr>
          <a:xfrm>
            <a:off x="4403725" y="2651036"/>
            <a:ext cx="3384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dirty="0">
                <a:latin typeface="Akrobat Black" panose="00000A00000000000000" pitchFamily="50" charset="-52"/>
                <a:cs typeface="Times New Roman" panose="02020603050405020304" pitchFamily="18" charset="0"/>
              </a:rPr>
              <a:t>В целях развития системы заготовки и переработки дикоросов в автономном округе государственной программой «Развития агропромышленного комплекса» предусмотрено предоставление следующих видов государственной поддержки: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6AD7F4-969E-4FF3-BA52-369AC220C6FE}"/>
              </a:ext>
            </a:extLst>
          </p:cNvPr>
          <p:cNvSpPr/>
          <p:nvPr/>
        </p:nvSpPr>
        <p:spPr>
          <a:xfrm>
            <a:off x="8582660" y="1561237"/>
            <a:ext cx="352679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eaLnBrk="1" hangingPunct="1"/>
            <a:r>
              <a:rPr lang="ru-RU" altLang="ru-RU" sz="1400" dirty="0">
                <a:latin typeface="Akrobat" panose="00000600000000000000" pitchFamily="50" charset="-52"/>
                <a:cs typeface="Times New Roman" panose="02020603050405020304" pitchFamily="18" charset="0"/>
              </a:rPr>
              <a:t>Предоставление субсидий на производство продукции глубокой переработки дикоросов</a:t>
            </a:r>
          </a:p>
          <a:p>
            <a:pPr marL="285750" indent="-285750" eaLnBrk="1" hangingPunct="1"/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Из ягод – 47 875 руб./тонн</a:t>
            </a:r>
          </a:p>
          <a:p>
            <a:pPr marL="285750" indent="-285750" eaLnBrk="1" hangingPunct="1"/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Из ореха кедрового – 92 077 руб./тонн</a:t>
            </a:r>
          </a:p>
          <a:p>
            <a:pPr marL="285750" indent="-285750" eaLnBrk="1" hangingPunct="1"/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Из грибов – 45 785 руб./тонн</a:t>
            </a:r>
          </a:p>
          <a:p>
            <a:pPr indent="-285750" eaLnBrk="1" hangingPunct="1"/>
            <a:endParaRPr lang="ru-RU" altLang="ru-RU" sz="1400" dirty="0">
              <a:latin typeface="Akrobat" panose="00000600000000000000" pitchFamily="50" charset="-52"/>
              <a:cs typeface="Times New Roman" panose="02020603050405020304" pitchFamily="18" charset="0"/>
            </a:endParaRPr>
          </a:p>
          <a:p>
            <a:pPr indent="-171450" eaLnBrk="1" hangingPunct="1"/>
            <a:endParaRPr lang="ru-RU" altLang="ru-RU" sz="900" dirty="0">
              <a:latin typeface="Akrobat" panose="00000600000000000000" pitchFamily="50" charset="-52"/>
              <a:cs typeface="Times New Roman" panose="02020603050405020304" pitchFamily="18" charset="0"/>
            </a:endParaRPr>
          </a:p>
          <a:p>
            <a:pPr indent="-285750" eaLnBrk="1" hangingPunct="1"/>
            <a:r>
              <a:rPr lang="ru-RU" altLang="ru-RU" sz="1400" dirty="0">
                <a:latin typeface="Akrobat" panose="00000600000000000000" pitchFamily="50" charset="-52"/>
                <a:cs typeface="Times New Roman" panose="02020603050405020304" pitchFamily="18" charset="0"/>
              </a:rPr>
              <a:t>Предоставление субсидии на возведение (строительство), оснащение, страхование пунктов по приемке дикоросов, на приобретение специализированной техники и оборудования для хранения, переработки и транспортировки дикоросов</a:t>
            </a:r>
          </a:p>
          <a:p>
            <a:pPr indent="-285750" eaLnBrk="1" hangingPunct="1"/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На строительство до 3 млн рублей за единицу</a:t>
            </a:r>
            <a:endParaRPr lang="ru-RU" altLang="ru-RU" sz="1400" dirty="0">
              <a:latin typeface="Akrobat" panose="00000600000000000000" pitchFamily="50" charset="-52"/>
              <a:cs typeface="Times New Roman" panose="02020603050405020304" pitchFamily="18" charset="0"/>
            </a:endParaRPr>
          </a:p>
          <a:p>
            <a:pPr indent="-285750" eaLnBrk="1" hangingPunct="1"/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На приобретение техники и оборудования </a:t>
            </a:r>
          </a:p>
          <a:p>
            <a:pPr indent="-285750" eaLnBrk="1" hangingPunct="1"/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до 1 млн рублей за единицу</a:t>
            </a:r>
            <a:endParaRPr lang="ru-RU" altLang="ru-RU" sz="1400" dirty="0">
              <a:latin typeface="Akrobat" panose="00000600000000000000" pitchFamily="50" charset="-52"/>
              <a:cs typeface="Times New Roman" panose="02020603050405020304" pitchFamily="18" charset="0"/>
            </a:endParaRPr>
          </a:p>
          <a:p>
            <a:pPr indent="-285750" eaLnBrk="1" hangingPunct="1"/>
            <a:endParaRPr lang="ru-RU" altLang="ru-RU" sz="1400" dirty="0">
              <a:latin typeface="Akrobat" panose="00000600000000000000" pitchFamily="50" charset="-52"/>
              <a:cs typeface="Times New Roman" panose="02020603050405020304" pitchFamily="18" charset="0"/>
            </a:endParaRPr>
          </a:p>
          <a:p>
            <a:pPr indent="-171450" eaLnBrk="1" hangingPunct="1"/>
            <a:endParaRPr lang="ru-RU" altLang="ru-RU" sz="900" dirty="0">
              <a:latin typeface="Akrobat" panose="00000600000000000000" pitchFamily="50" charset="-52"/>
              <a:cs typeface="Times New Roman" panose="02020603050405020304" pitchFamily="18" charset="0"/>
            </a:endParaRPr>
          </a:p>
          <a:p>
            <a:pPr indent="-285750" eaLnBrk="1" hangingPunct="1"/>
            <a:r>
              <a:rPr lang="ru-RU" altLang="ru-RU" sz="1400" dirty="0">
                <a:latin typeface="Akrobat" panose="00000600000000000000" pitchFamily="50" charset="-52"/>
                <a:cs typeface="Times New Roman" panose="02020603050405020304" pitchFamily="18" charset="0"/>
              </a:rPr>
              <a:t>Компенсация части затрат на организацию презентации продукции из дикоросов, участие в выставках, ярмарках</a:t>
            </a:r>
          </a:p>
          <a:p>
            <a:pPr indent="-285750" eaLnBrk="1" hangingPunct="1"/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до 100 000 рублей</a:t>
            </a:r>
            <a:endParaRPr lang="ru-RU" altLang="ru-RU" sz="1400" dirty="0">
              <a:latin typeface="Akrobat" panose="000006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863404A-CD64-4F35-8E70-14551F3709AF}"/>
              </a:ext>
            </a:extLst>
          </p:cNvPr>
          <p:cNvSpPr/>
          <p:nvPr/>
        </p:nvSpPr>
        <p:spPr>
          <a:xfrm>
            <a:off x="228600" y="1561237"/>
            <a:ext cx="33782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400" dirty="0">
                <a:latin typeface="Akrobat" panose="00000600000000000000" pitchFamily="50" charset="-52"/>
                <a:cs typeface="Times New Roman" panose="02020603050405020304" pitchFamily="18" charset="0"/>
              </a:rPr>
              <a:t>Гранты на реализацию проектов по заготовке и переработке дикоросов, направленных на: строительство, реконструкцию или модернизацию объектов по заготовке и (или) переработке дикоросов, комплектацию объектов по заготовке и (или) переработке дикоросов оборудованием и техникой, а также их монтаж 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до 1,5 млн рублей</a:t>
            </a:r>
          </a:p>
          <a:p>
            <a:pPr marL="285750" indent="-285750" algn="r" eaLnBrk="1" hangingPunct="1">
              <a:spcBef>
                <a:spcPts val="1200"/>
              </a:spcBef>
            </a:pPr>
            <a:r>
              <a:rPr lang="ru-RU" altLang="ru-RU" sz="1400" dirty="0">
                <a:latin typeface="Akrobat" panose="00000600000000000000" pitchFamily="50" charset="-52"/>
                <a:cs typeface="Times New Roman" panose="02020603050405020304" pitchFamily="18" charset="0"/>
              </a:rPr>
              <a:t>Предоставление субсидии на возмещение части затрат на уплату процентов по привлекаемым заемным средствам</a:t>
            </a:r>
          </a:p>
          <a:p>
            <a:pPr marL="285750" indent="-285750" algn="r" eaLnBrk="1" hangingPunct="1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в размере 2/3 ставки рефинансирования Центрального банка Российской Федерации</a:t>
            </a:r>
            <a:endParaRPr lang="ru-RU" altLang="ru-RU" sz="900" dirty="0">
              <a:latin typeface="Akrobat" panose="00000600000000000000" pitchFamily="50" charset="-52"/>
              <a:cs typeface="Times New Roman" panose="02020603050405020304" pitchFamily="18" charset="0"/>
            </a:endParaRPr>
          </a:p>
          <a:p>
            <a:pPr marL="285750" indent="-285750" algn="r" eaLnBrk="1" hangingPunct="1">
              <a:spcBef>
                <a:spcPts val="1200"/>
              </a:spcBef>
            </a:pPr>
            <a:r>
              <a:rPr lang="ru-RU" altLang="ru-RU" sz="1400" dirty="0">
                <a:latin typeface="Akrobat" panose="00000600000000000000" pitchFamily="50" charset="-52"/>
                <a:cs typeface="Times New Roman" panose="02020603050405020304" pitchFamily="18" charset="0"/>
              </a:rPr>
              <a:t>Предоставление субсидий на заготовку</a:t>
            </a:r>
          </a:p>
          <a:p>
            <a:pPr marL="285750" indent="-285750" algn="r" eaLnBrk="1" hangingPunct="1"/>
            <a:r>
              <a:rPr lang="ru-RU" altLang="ru-RU" sz="1400" dirty="0">
                <a:latin typeface="Akrobat" panose="00000600000000000000" pitchFamily="50" charset="-52"/>
                <a:cs typeface="Times New Roman" panose="02020603050405020304" pitchFamily="18" charset="0"/>
              </a:rPr>
              <a:t>продукции дикоросов</a:t>
            </a:r>
          </a:p>
          <a:p>
            <a:pPr marL="285750" indent="-285750" algn="r" eaLnBrk="1" hangingPunct="1"/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Ягоды – 20 500 руб./тонн</a:t>
            </a:r>
          </a:p>
          <a:p>
            <a:pPr marL="285750" indent="-285750" algn="r" eaLnBrk="1" hangingPunct="1"/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Орех кедровый – 43 500 руб./тонн</a:t>
            </a:r>
          </a:p>
          <a:p>
            <a:pPr marL="285750" indent="-285750" algn="r" eaLnBrk="1" hangingPunct="1"/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Грибы сырые – 8 000 руб./тонн</a:t>
            </a:r>
          </a:p>
          <a:p>
            <a:pPr marL="285750" indent="-285750" algn="r" eaLnBrk="1" hangingPunct="1"/>
            <a:endParaRPr lang="ru-RU" altLang="ru-RU" sz="1400" dirty="0">
              <a:solidFill>
                <a:schemeClr val="accent6">
                  <a:lumMod val="50000"/>
                </a:schemeClr>
              </a:solidFill>
              <a:latin typeface="Akrobat Black" panose="00000A00000000000000" pitchFamily="50" charset="-52"/>
              <a:cs typeface="Times New Roman" panose="02020603050405020304" pitchFamily="18" charset="0"/>
            </a:endParaRPr>
          </a:p>
          <a:p>
            <a:pPr marL="285750" indent="-285750" algn="r" eaLnBrk="1" hangingPunct="1"/>
            <a:endParaRPr lang="ru-RU" altLang="ru-RU" sz="1000" dirty="0">
              <a:latin typeface="Akrobat" panose="00000600000000000000" pitchFamily="50" charset="-52"/>
              <a:cs typeface="Times New Roman" panose="02020603050405020304" pitchFamily="18" charset="0"/>
            </a:endParaRPr>
          </a:p>
          <a:p>
            <a:pPr algn="r"/>
            <a:endParaRPr lang="ru-RU" sz="16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B0E0B3C-4C0D-43AF-8194-9E76D8E25D92}"/>
              </a:ext>
            </a:extLst>
          </p:cNvPr>
          <p:cNvGrpSpPr/>
          <p:nvPr/>
        </p:nvGrpSpPr>
        <p:grpSpPr>
          <a:xfrm>
            <a:off x="5665670" y="1592579"/>
            <a:ext cx="788439" cy="788439"/>
            <a:chOff x="5726630" y="1423773"/>
            <a:chExt cx="873426" cy="873426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BE14388-E451-4D8A-B3A7-A01B68E8B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26630" y="1423773"/>
              <a:ext cx="873426" cy="873426"/>
            </a:xfrm>
            <a:prstGeom prst="rect">
              <a:avLst/>
            </a:prstGeom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3F587772-425C-4F03-9964-4E6A34551581}"/>
                </a:ext>
              </a:extLst>
            </p:cNvPr>
            <p:cNvSpPr/>
            <p:nvPr/>
          </p:nvSpPr>
          <p:spPr>
            <a:xfrm>
              <a:off x="6065838" y="1427113"/>
              <a:ext cx="2111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ru-RU" dirty="0">
                  <a:solidFill>
                    <a:schemeClr val="accent6">
                      <a:lumMod val="50000"/>
                    </a:schemeClr>
                  </a:solidFill>
                  <a:latin typeface="Akrobat" panose="00000600000000000000" pitchFamily="50" charset="-52"/>
                  <a:cs typeface="Times New Roman" panose="02020603050405020304" pitchFamily="18" charset="0"/>
                </a:rPr>
                <a:t>P</a:t>
              </a:r>
              <a:endParaRPr lang="ru-RU" altLang="ru-RU" dirty="0">
                <a:solidFill>
                  <a:schemeClr val="accent6">
                    <a:lumMod val="50000"/>
                  </a:schemeClr>
                </a:solidFill>
                <a:latin typeface="Akrobat" panose="00000600000000000000" pitchFamily="50" charset="-52"/>
                <a:cs typeface="Times New Roman" panose="02020603050405020304" pitchFamily="18" charset="0"/>
              </a:endParaRP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11B996E6-1343-45BA-A446-08214EDC24D1}"/>
                </a:ext>
              </a:extLst>
            </p:cNvPr>
            <p:cNvCxnSpPr>
              <a:cxnSpLocks/>
            </p:cNvCxnSpPr>
            <p:nvPr/>
          </p:nvCxnSpPr>
          <p:spPr>
            <a:xfrm>
              <a:off x="6103145" y="1654969"/>
              <a:ext cx="80962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51736FF-C295-4747-93C6-4C1A829CA2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41028" y="1678115"/>
            <a:ext cx="137481" cy="22555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EC3E355-9A5D-4D66-840A-EB19D89AE8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41028" y="3548825"/>
            <a:ext cx="137481" cy="22555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EACC074-FB4B-4482-8304-A021DF2D3C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41028" y="4975670"/>
            <a:ext cx="137481" cy="22555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99BE110-98F5-412C-BE0C-5F2523617E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648" y="1659065"/>
            <a:ext cx="137481" cy="22555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410DEEF-9CC3-484A-88BF-41F307EF05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648" y="3084449"/>
            <a:ext cx="137481" cy="22555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D4EEFB4-22D3-429C-A6CB-F9EB1FC106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648" y="5331905"/>
            <a:ext cx="137481" cy="225552"/>
          </a:xfrm>
          <a:prstGeom prst="rect">
            <a:avLst/>
          </a:prstGeom>
        </p:spPr>
      </p:pic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39C83ED4-4AF9-431D-9339-AE7D94726C4D}"/>
              </a:ext>
            </a:extLst>
          </p:cNvPr>
          <p:cNvCxnSpPr>
            <a:cxnSpLocks/>
          </p:cNvCxnSpPr>
          <p:nvPr/>
        </p:nvCxnSpPr>
        <p:spPr>
          <a:xfrm>
            <a:off x="1827213" y="6507163"/>
            <a:ext cx="0" cy="2143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43C4492-1275-44E2-AF16-3003F71F393C}"/>
              </a:ext>
            </a:extLst>
          </p:cNvPr>
          <p:cNvSpPr txBox="1"/>
          <p:nvPr/>
        </p:nvSpPr>
        <p:spPr>
          <a:xfrm>
            <a:off x="1852613" y="6388100"/>
            <a:ext cx="29780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Меры государственной поддержки ягодной отрасли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в Ханты-Мансийском автономном округе – Югре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7C423B3-1915-4E61-A318-CDE941E4CF21}"/>
              </a:ext>
            </a:extLst>
          </p:cNvPr>
          <p:cNvSpPr txBox="1"/>
          <p:nvPr/>
        </p:nvSpPr>
        <p:spPr>
          <a:xfrm>
            <a:off x="884238" y="6488113"/>
            <a:ext cx="87876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ФЕВРАЛЬ 2020</a:t>
            </a:r>
            <a:endParaRPr lang="ru-RU" sz="900" dirty="0">
              <a:solidFill>
                <a:schemeClr val="bg1">
                  <a:lumMod val="75000"/>
                </a:schemeClr>
              </a:solidFill>
              <a:latin typeface="Akrobat" panose="00000600000000000000" pitchFamily="50" charset="-5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2BC4E68D-E2BC-4850-A781-23C4F2DBB1ED}"/>
              </a:ext>
            </a:extLst>
          </p:cNvPr>
          <p:cNvSpPr/>
          <p:nvPr/>
        </p:nvSpPr>
        <p:spPr>
          <a:xfrm>
            <a:off x="0" y="0"/>
            <a:ext cx="12192000" cy="1343025"/>
          </a:xfrm>
          <a:prstGeom prst="rect">
            <a:avLst/>
          </a:prstGeom>
          <a:gradFill flip="none" rotWithShape="1">
            <a:gsLst>
              <a:gs pos="70000">
                <a:srgbClr val="021D34"/>
              </a:gs>
              <a:gs pos="0">
                <a:srgbClr val="59253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548B518-A2ED-4B96-AC01-84EC65D84A96}"/>
              </a:ext>
            </a:extLst>
          </p:cNvPr>
          <p:cNvSpPr/>
          <p:nvPr/>
        </p:nvSpPr>
        <p:spPr>
          <a:xfrm>
            <a:off x="0" y="3752850"/>
            <a:ext cx="12192000" cy="2590799"/>
          </a:xfrm>
          <a:prstGeom prst="rect">
            <a:avLst/>
          </a:prstGeom>
          <a:gradFill flip="none" rotWithShape="1">
            <a:gsLst>
              <a:gs pos="70000">
                <a:srgbClr val="021D34"/>
              </a:gs>
              <a:gs pos="0">
                <a:srgbClr val="59253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1F6C3E9-8F23-4E40-A58B-A9330BD84CA2}"/>
              </a:ext>
            </a:extLst>
          </p:cNvPr>
          <p:cNvCxnSpPr>
            <a:cxnSpLocks/>
          </p:cNvCxnSpPr>
          <p:nvPr/>
        </p:nvCxnSpPr>
        <p:spPr>
          <a:xfrm>
            <a:off x="438150" y="6335713"/>
            <a:ext cx="113157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26">
            <a:extLst>
              <a:ext uri="{FF2B5EF4-FFF2-40B4-BE49-F238E27FC236}">
                <a16:creationId xmlns:a16="http://schemas.microsoft.com/office/drawing/2014/main" id="{0E20A62E-5FC8-4F0C-8ACC-B713E51F4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366713"/>
            <a:ext cx="6326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dirty="0">
                <a:solidFill>
                  <a:schemeClr val="bg1"/>
                </a:solidFill>
                <a:latin typeface="Akrobat Black" panose="00000A00000000000000" pitchFamily="50" charset="-52"/>
              </a:rPr>
              <a:t>ОБЪЕМ ГОСУДАРСТВЕННОЙ ПОДДЕРЖКИ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868D987-46E7-47B6-9AB4-66AEBB7B99E9}"/>
              </a:ext>
            </a:extLst>
          </p:cNvPr>
          <p:cNvSpPr txBox="1"/>
          <p:nvPr/>
        </p:nvSpPr>
        <p:spPr>
          <a:xfrm>
            <a:off x="349250" y="6475413"/>
            <a:ext cx="25359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6</a:t>
            </a: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1E809C6B-A737-48D8-A896-4F39EF10BAAE}"/>
              </a:ext>
            </a:extLst>
          </p:cNvPr>
          <p:cNvCxnSpPr>
            <a:cxnSpLocks/>
          </p:cNvCxnSpPr>
          <p:nvPr/>
        </p:nvCxnSpPr>
        <p:spPr>
          <a:xfrm>
            <a:off x="836613" y="6507163"/>
            <a:ext cx="0" cy="2143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05" name="Группа 143">
            <a:extLst>
              <a:ext uri="{FF2B5EF4-FFF2-40B4-BE49-F238E27FC236}">
                <a16:creationId xmlns:a16="http://schemas.microsoft.com/office/drawing/2014/main" id="{573FACD3-70D8-43A0-AA2D-463041ED7D06}"/>
              </a:ext>
            </a:extLst>
          </p:cNvPr>
          <p:cNvGrpSpPr>
            <a:grpSpLocks/>
          </p:cNvGrpSpPr>
          <p:nvPr/>
        </p:nvGrpSpPr>
        <p:grpSpPr bwMode="auto">
          <a:xfrm>
            <a:off x="10166350" y="6416675"/>
            <a:ext cx="1778000" cy="357188"/>
            <a:chOff x="10410826" y="6435080"/>
            <a:chExt cx="1777852" cy="356520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4DBB0AD-BD5B-43C6-9CB6-A248140F6EDE}"/>
                </a:ext>
              </a:extLst>
            </p:cNvPr>
            <p:cNvSpPr txBox="1"/>
            <p:nvPr/>
          </p:nvSpPr>
          <p:spPr>
            <a:xfrm>
              <a:off x="10718775" y="6468356"/>
              <a:ext cx="1469903" cy="323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50" b="1" dirty="0">
                  <a:solidFill>
                    <a:schemeClr val="bg1">
                      <a:lumMod val="75000"/>
                    </a:schemeClr>
                  </a:solidFill>
                  <a:latin typeface="Akrobat" panose="00000600000000000000" pitchFamily="50" charset="-52"/>
                  <a:cs typeface="+mn-cs"/>
                </a:rPr>
                <a:t>ДЕППРОМЫШЛЕННОСТИ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50" b="1" dirty="0">
                  <a:solidFill>
                    <a:schemeClr val="bg1">
                      <a:lumMod val="75000"/>
                    </a:schemeClr>
                  </a:solidFill>
                  <a:latin typeface="Akrobat" panose="00000600000000000000" pitchFamily="50" charset="-52"/>
                  <a:cs typeface="+mn-cs"/>
                </a:rPr>
                <a:t>ЮГРЫ</a:t>
              </a:r>
            </a:p>
          </p:txBody>
        </p:sp>
        <p:pic>
          <p:nvPicPr>
            <p:cNvPr id="8224" name="Рисунок 145">
              <a:extLst>
                <a:ext uri="{FF2B5EF4-FFF2-40B4-BE49-F238E27FC236}">
                  <a16:creationId xmlns:a16="http://schemas.microsoft.com/office/drawing/2014/main" id="{1846AA02-5234-429B-BB0B-CA757DC58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0826" y="6435080"/>
              <a:ext cx="307974" cy="34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7" name="Группа 6">
            <a:extLst>
              <a:ext uri="{FF2B5EF4-FFF2-40B4-BE49-F238E27FC236}">
                <a16:creationId xmlns:a16="http://schemas.microsoft.com/office/drawing/2014/main" id="{C38B179C-CEE7-4789-A3A8-0557617026CB}"/>
              </a:ext>
            </a:extLst>
          </p:cNvPr>
          <p:cNvGrpSpPr>
            <a:grpSpLocks/>
          </p:cNvGrpSpPr>
          <p:nvPr/>
        </p:nvGrpSpPr>
        <p:grpSpPr bwMode="auto">
          <a:xfrm>
            <a:off x="336166" y="2303125"/>
            <a:ext cx="2350323" cy="1116350"/>
            <a:chOff x="1076944" y="2172946"/>
            <a:chExt cx="2350441" cy="1117369"/>
          </a:xfrm>
        </p:grpSpPr>
        <p:sp>
          <p:nvSpPr>
            <p:cNvPr id="8220" name="Прямоугольник 3">
              <a:extLst>
                <a:ext uri="{FF2B5EF4-FFF2-40B4-BE49-F238E27FC236}">
                  <a16:creationId xmlns:a16="http://schemas.microsoft.com/office/drawing/2014/main" id="{93F480A6-58B0-4243-A59C-941C644A8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944" y="2172946"/>
              <a:ext cx="2350441" cy="101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ru-RU" altLang="ru-RU" sz="6000" b="1" dirty="0">
                  <a:solidFill>
                    <a:srgbClr val="679E5A"/>
                  </a:solidFill>
                  <a:latin typeface="Akrobat Black" panose="00000A00000000000000" pitchFamily="50" charset="-52"/>
                </a:rPr>
                <a:t> 13 000 </a:t>
              </a:r>
              <a:endParaRPr lang="ru-RU" altLang="ru-RU" sz="6000" dirty="0">
                <a:solidFill>
                  <a:srgbClr val="679E5A"/>
                </a:solidFill>
                <a:latin typeface="Akrobat Black" panose="00000A00000000000000" pitchFamily="50" charset="-52"/>
              </a:endParaRPr>
            </a:p>
          </p:txBody>
        </p:sp>
        <p:sp>
          <p:nvSpPr>
            <p:cNvPr id="8222" name="Прямоугольник 5">
              <a:extLst>
                <a:ext uri="{FF2B5EF4-FFF2-40B4-BE49-F238E27FC236}">
                  <a16:creationId xmlns:a16="http://schemas.microsoft.com/office/drawing/2014/main" id="{A7985355-7EBF-4641-9F86-977AD4F9E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707" y="2920646"/>
              <a:ext cx="1236298" cy="369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ru-RU" altLang="ru-RU" b="1" dirty="0">
                  <a:latin typeface="Akrobat" panose="00000600000000000000" pitchFamily="50" charset="-52"/>
                </a:rPr>
                <a:t>тыс. рублей</a:t>
              </a:r>
              <a:endParaRPr lang="ru-RU" altLang="ru-RU" dirty="0">
                <a:latin typeface="Akrobat" panose="00000600000000000000" pitchFamily="50" charset="-52"/>
              </a:endParaRPr>
            </a:p>
          </p:txBody>
        </p:sp>
      </p:grpSp>
      <p:grpSp>
        <p:nvGrpSpPr>
          <p:cNvPr id="8208" name="Группа 11">
            <a:extLst>
              <a:ext uri="{FF2B5EF4-FFF2-40B4-BE49-F238E27FC236}">
                <a16:creationId xmlns:a16="http://schemas.microsoft.com/office/drawing/2014/main" id="{DAFFCDB2-BDB1-412F-AD73-1A375F370F4D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4881562"/>
            <a:ext cx="2124299" cy="1152525"/>
            <a:chOff x="3115216" y="3285678"/>
            <a:chExt cx="2124625" cy="1152410"/>
          </a:xfrm>
        </p:grpSpPr>
        <p:sp>
          <p:nvSpPr>
            <p:cNvPr id="8218" name="Прямоугольник 8">
              <a:extLst>
                <a:ext uri="{FF2B5EF4-FFF2-40B4-BE49-F238E27FC236}">
                  <a16:creationId xmlns:a16="http://schemas.microsoft.com/office/drawing/2014/main" id="{DCB3D204-AA71-4AF4-A197-7CA83CECE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216" y="3285678"/>
              <a:ext cx="2124625" cy="101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6000" b="1" dirty="0">
                  <a:solidFill>
                    <a:schemeClr val="bg1"/>
                  </a:solidFill>
                  <a:latin typeface="Akrobat Black" panose="00000A00000000000000" pitchFamily="50" charset="-52"/>
                </a:rPr>
                <a:t>13 852 </a:t>
              </a:r>
            </a:p>
          </p:txBody>
        </p:sp>
        <p:sp>
          <p:nvSpPr>
            <p:cNvPr id="8219" name="Прямоугольник 9">
              <a:extLst>
                <a:ext uri="{FF2B5EF4-FFF2-40B4-BE49-F238E27FC236}">
                  <a16:creationId xmlns:a16="http://schemas.microsoft.com/office/drawing/2014/main" id="{BABE32CC-0DB5-436E-8EB8-C36656ED8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1119" y="4068756"/>
              <a:ext cx="1236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b="1" dirty="0">
                  <a:solidFill>
                    <a:schemeClr val="bg1"/>
                  </a:solidFill>
                  <a:latin typeface="Akrobat" panose="00000600000000000000" pitchFamily="50" charset="-52"/>
                </a:rPr>
                <a:t>тыс. рублей</a:t>
              </a:r>
              <a:endParaRPr lang="ru-RU" altLang="ru-RU" dirty="0">
                <a:solidFill>
                  <a:schemeClr val="bg1"/>
                </a:solidFill>
                <a:latin typeface="Akrobat" panose="00000600000000000000" pitchFamily="50" charset="-52"/>
              </a:endParaRPr>
            </a:p>
          </p:txBody>
        </p:sp>
      </p:grpSp>
      <p:sp>
        <p:nvSpPr>
          <p:cNvPr id="8213" name="Прямоугольник 13">
            <a:extLst>
              <a:ext uri="{FF2B5EF4-FFF2-40B4-BE49-F238E27FC236}">
                <a16:creationId xmlns:a16="http://schemas.microsoft.com/office/drawing/2014/main" id="{66A8A74A-C3E7-4CDE-9980-364E912C2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8487" y="5270500"/>
            <a:ext cx="17986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на глубокую переработку </a:t>
            </a:r>
          </a:p>
          <a:p>
            <a:pPr algn="r" eaLnBrk="1" hangingPunct="1"/>
            <a:r>
              <a:rPr lang="ru-RU" alt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дикоросов</a:t>
            </a:r>
          </a:p>
        </p:txBody>
      </p:sp>
      <p:sp>
        <p:nvSpPr>
          <p:cNvPr id="8214" name="Прямоугольник 14">
            <a:extLst>
              <a:ext uri="{FF2B5EF4-FFF2-40B4-BE49-F238E27FC236}">
                <a16:creationId xmlns:a16="http://schemas.microsoft.com/office/drawing/2014/main" id="{913F3A3B-6E77-436E-A800-F79891CB4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1810375"/>
            <a:ext cx="5848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Akrobat" panose="00000600000000000000" pitchFamily="50" charset="-52"/>
              </a:rPr>
              <a:t>Общий ежегодный объем государственной поддержки отрасли заготовки и переработки дикоросов составляет более</a:t>
            </a:r>
          </a:p>
        </p:txBody>
      </p:sp>
      <p:sp>
        <p:nvSpPr>
          <p:cNvPr id="8215" name="Прямоугольник 16">
            <a:extLst>
              <a:ext uri="{FF2B5EF4-FFF2-40B4-BE49-F238E27FC236}">
                <a16:creationId xmlns:a16="http://schemas.microsoft.com/office/drawing/2014/main" id="{8BC88CB0-6DE2-4D3D-AC47-1395BE280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4194175"/>
            <a:ext cx="5734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bg1"/>
                </a:solidFill>
                <a:latin typeface="Akrobat" panose="00000600000000000000" pitchFamily="50" charset="-52"/>
              </a:rPr>
              <a:t>В</a:t>
            </a:r>
            <a:r>
              <a:rPr lang="ru-RU" altLang="ru-RU" dirty="0">
                <a:solidFill>
                  <a:schemeClr val="bg1"/>
                </a:solidFill>
                <a:latin typeface="Akrobat Black" panose="00000A00000000000000" pitchFamily="50" charset="-52"/>
              </a:rPr>
              <a:t> 2019 </a:t>
            </a:r>
            <a:r>
              <a:rPr lang="ru-RU" altLang="ru-RU" dirty="0">
                <a:solidFill>
                  <a:schemeClr val="bg1"/>
                </a:solidFill>
                <a:latin typeface="Akrobat" panose="00000600000000000000" pitchFamily="50" charset="-52"/>
              </a:rPr>
              <a:t>году общий объем государственной поддержки отрасли заготовки и переработки дикоросов составил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2474867-9640-478D-A384-4EBB7BF261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777771"/>
              </p:ext>
            </p:extLst>
          </p:nvPr>
        </p:nvGraphicFramePr>
        <p:xfrm>
          <a:off x="7299325" y="2562225"/>
          <a:ext cx="3597275" cy="290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11" name="Прямоугольник 12">
            <a:extLst>
              <a:ext uri="{FF2B5EF4-FFF2-40B4-BE49-F238E27FC236}">
                <a16:creationId xmlns:a16="http://schemas.microsoft.com/office/drawing/2014/main" id="{528997C2-5871-4F18-B7CE-F57A28122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25" y="3784600"/>
            <a:ext cx="8723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chemeClr val="bg1"/>
                </a:solidFill>
                <a:latin typeface="Akrobat Black" panose="00000A00000000000000" pitchFamily="50" charset="-52"/>
              </a:rPr>
              <a:t>8 418</a:t>
            </a:r>
          </a:p>
        </p:txBody>
      </p:sp>
      <p:sp>
        <p:nvSpPr>
          <p:cNvPr id="8212" name="Прямоугольник 28">
            <a:extLst>
              <a:ext uri="{FF2B5EF4-FFF2-40B4-BE49-F238E27FC236}">
                <a16:creationId xmlns:a16="http://schemas.microsoft.com/office/drawing/2014/main" id="{36B94D67-B58D-46C2-B05D-E6B9356C1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5437" y="4156075"/>
            <a:ext cx="9781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тыс. рублей</a:t>
            </a:r>
          </a:p>
        </p:txBody>
      </p:sp>
      <p:sp>
        <p:nvSpPr>
          <p:cNvPr id="35" name="Прямоугольник 12">
            <a:extLst>
              <a:ext uri="{FF2B5EF4-FFF2-40B4-BE49-F238E27FC236}">
                <a16:creationId xmlns:a16="http://schemas.microsoft.com/office/drawing/2014/main" id="{FFE27AB4-9C51-4B7B-88B4-9F241F0DF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3479800"/>
            <a:ext cx="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chemeClr val="bg1"/>
                </a:solidFill>
                <a:latin typeface="Akrobat Black" panose="00000A00000000000000" pitchFamily="50" charset="-52"/>
              </a:rPr>
              <a:t>5 434</a:t>
            </a:r>
          </a:p>
        </p:txBody>
      </p:sp>
      <p:sp>
        <p:nvSpPr>
          <p:cNvPr id="36" name="Прямоугольник 28">
            <a:extLst>
              <a:ext uri="{FF2B5EF4-FFF2-40B4-BE49-F238E27FC236}">
                <a16:creationId xmlns:a16="http://schemas.microsoft.com/office/drawing/2014/main" id="{04789CAD-9C98-4247-B3AE-02DF910D5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562" y="3879850"/>
            <a:ext cx="9781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тыс. рублей</a:t>
            </a:r>
          </a:p>
        </p:txBody>
      </p:sp>
      <p:sp>
        <p:nvSpPr>
          <p:cNvPr id="38" name="Прямоугольник 17">
            <a:extLst>
              <a:ext uri="{FF2B5EF4-FFF2-40B4-BE49-F238E27FC236}">
                <a16:creationId xmlns:a16="http://schemas.microsoft.com/office/drawing/2014/main" id="{FD091790-F227-4D79-ABBB-B41989EE2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969" y="5270501"/>
            <a:ext cx="1139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на заготовку</a:t>
            </a:r>
          </a:p>
        </p:txBody>
      </p: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1D6AF114-45EE-4127-90EA-03987845930F}"/>
              </a:ext>
            </a:extLst>
          </p:cNvPr>
          <p:cNvCxnSpPr>
            <a:cxnSpLocks/>
          </p:cNvCxnSpPr>
          <p:nvPr/>
        </p:nvCxnSpPr>
        <p:spPr>
          <a:xfrm rot="5400000">
            <a:off x="7061343" y="4376738"/>
            <a:ext cx="790575" cy="704850"/>
          </a:xfrm>
          <a:prstGeom prst="bentConnector3">
            <a:avLst>
              <a:gd name="adj1" fmla="val 1807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: уступ 45">
            <a:extLst>
              <a:ext uri="{FF2B5EF4-FFF2-40B4-BE49-F238E27FC236}">
                <a16:creationId xmlns:a16="http://schemas.microsoft.com/office/drawing/2014/main" id="{B4BD872F-3053-4E5E-A674-2F3E2064FAEE}"/>
              </a:ext>
            </a:extLst>
          </p:cNvPr>
          <p:cNvCxnSpPr>
            <a:cxnSpLocks/>
          </p:cNvCxnSpPr>
          <p:nvPr/>
        </p:nvCxnSpPr>
        <p:spPr>
          <a:xfrm>
            <a:off x="10363489" y="4410078"/>
            <a:ext cx="714375" cy="685797"/>
          </a:xfrm>
          <a:prstGeom prst="bentConnector3">
            <a:avLst>
              <a:gd name="adj1" fmla="val 99333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253F2F9B-3ED3-4F2A-B267-9173432F6CBF}"/>
              </a:ext>
            </a:extLst>
          </p:cNvPr>
          <p:cNvCxnSpPr>
            <a:cxnSpLocks/>
          </p:cNvCxnSpPr>
          <p:nvPr/>
        </p:nvCxnSpPr>
        <p:spPr>
          <a:xfrm>
            <a:off x="1827213" y="6507163"/>
            <a:ext cx="0" cy="2143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43329A0-699C-4A4B-AF2A-EA6652731361}"/>
              </a:ext>
            </a:extLst>
          </p:cNvPr>
          <p:cNvSpPr txBox="1"/>
          <p:nvPr/>
        </p:nvSpPr>
        <p:spPr>
          <a:xfrm>
            <a:off x="1852613" y="6388100"/>
            <a:ext cx="29780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Меры государственной поддержки ягодной отрасли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в Ханты-Мансийском автономном округе – Югре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49FC6A-E9AC-4F79-B9F0-59F24BC6802C}"/>
              </a:ext>
            </a:extLst>
          </p:cNvPr>
          <p:cNvSpPr txBox="1"/>
          <p:nvPr/>
        </p:nvSpPr>
        <p:spPr>
          <a:xfrm>
            <a:off x="884238" y="6488113"/>
            <a:ext cx="87876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ФЕВРАЛЬ 2020</a:t>
            </a:r>
            <a:endParaRPr lang="ru-RU" sz="900" dirty="0">
              <a:solidFill>
                <a:schemeClr val="bg1">
                  <a:lumMod val="75000"/>
                </a:schemeClr>
              </a:solidFill>
              <a:latin typeface="Akrobat" panose="00000600000000000000" pitchFamily="50" charset="-5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BCA1E71-1636-4970-9FD9-3ACD192C5A23}"/>
              </a:ext>
            </a:extLst>
          </p:cNvPr>
          <p:cNvCxnSpPr>
            <a:cxnSpLocks/>
          </p:cNvCxnSpPr>
          <p:nvPr/>
        </p:nvCxnSpPr>
        <p:spPr>
          <a:xfrm>
            <a:off x="438150" y="4590390"/>
            <a:ext cx="113157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18AFF54-622B-46A2-8A29-169F8939A6BB}"/>
              </a:ext>
            </a:extLst>
          </p:cNvPr>
          <p:cNvSpPr/>
          <p:nvPr/>
        </p:nvSpPr>
        <p:spPr>
          <a:xfrm>
            <a:off x="0" y="1323976"/>
            <a:ext cx="12192000" cy="1622424"/>
          </a:xfrm>
          <a:prstGeom prst="rect">
            <a:avLst/>
          </a:prstGeom>
          <a:gradFill flip="none" rotWithShape="1">
            <a:gsLst>
              <a:gs pos="70000">
                <a:srgbClr val="021D34"/>
              </a:gs>
              <a:gs pos="0">
                <a:srgbClr val="59253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E6D29A3-C225-40FF-842F-B48302F431A7}"/>
              </a:ext>
            </a:extLst>
          </p:cNvPr>
          <p:cNvSpPr/>
          <p:nvPr/>
        </p:nvSpPr>
        <p:spPr>
          <a:xfrm>
            <a:off x="0" y="0"/>
            <a:ext cx="12192000" cy="1343025"/>
          </a:xfrm>
          <a:prstGeom prst="rect">
            <a:avLst/>
          </a:prstGeom>
          <a:gradFill flip="none" rotWithShape="1">
            <a:gsLst>
              <a:gs pos="70000">
                <a:srgbClr val="021D34"/>
              </a:gs>
              <a:gs pos="0">
                <a:srgbClr val="59253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D3118249-1FEB-4CB7-9C89-30A1857D93C0}"/>
              </a:ext>
            </a:extLst>
          </p:cNvPr>
          <p:cNvCxnSpPr>
            <a:cxnSpLocks/>
          </p:cNvCxnSpPr>
          <p:nvPr/>
        </p:nvCxnSpPr>
        <p:spPr>
          <a:xfrm>
            <a:off x="438150" y="6335713"/>
            <a:ext cx="113157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TextBox 16">
            <a:extLst>
              <a:ext uri="{FF2B5EF4-FFF2-40B4-BE49-F238E27FC236}">
                <a16:creationId xmlns:a16="http://schemas.microsoft.com/office/drawing/2014/main" id="{10A2996A-5BBD-4E5E-84C5-B2AF35C61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465138"/>
            <a:ext cx="10639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dirty="0">
                <a:solidFill>
                  <a:schemeClr val="bg1"/>
                </a:solidFill>
                <a:latin typeface="Akrobat Black" panose="00000A00000000000000" pitchFamily="50" charset="-52"/>
              </a:rPr>
              <a:t>КОНЦЕПЦИЯ РАЗВИТИЯ ЗАГОТОВКИ И ПЕРЕРАБОТКИ ДИКОРОСОВ</a:t>
            </a:r>
            <a:endParaRPr lang="en-US" altLang="ru-RU" dirty="0">
              <a:solidFill>
                <a:schemeClr val="bg1"/>
              </a:solidFill>
              <a:latin typeface="Akrobat Black" panose="00000A00000000000000" pitchFamily="50" charset="-5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dirty="0">
                <a:solidFill>
                  <a:schemeClr val="bg1"/>
                </a:solidFill>
                <a:latin typeface="Akrobat Black" panose="00000A00000000000000" pitchFamily="50" charset="-52"/>
              </a:rPr>
              <a:t>В ХАНТЫ-МАНСИЙСКОМ АВТОНОМНОМ ОКРУГЕ – ЮГРЕ до 2030 года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7B6BC8-6B1B-45A0-9E90-CBD1A42F1C7A}"/>
              </a:ext>
            </a:extLst>
          </p:cNvPr>
          <p:cNvSpPr txBox="1"/>
          <p:nvPr/>
        </p:nvSpPr>
        <p:spPr>
          <a:xfrm>
            <a:off x="349250" y="6475413"/>
            <a:ext cx="2423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</a:rPr>
              <a:t>7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60320D8-50F9-47AD-A5A1-51F9665FCD27}"/>
              </a:ext>
            </a:extLst>
          </p:cNvPr>
          <p:cNvCxnSpPr>
            <a:cxnSpLocks/>
          </p:cNvCxnSpPr>
          <p:nvPr/>
        </p:nvCxnSpPr>
        <p:spPr>
          <a:xfrm>
            <a:off x="836613" y="6507163"/>
            <a:ext cx="0" cy="2143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7" name="Группа 48">
            <a:extLst>
              <a:ext uri="{FF2B5EF4-FFF2-40B4-BE49-F238E27FC236}">
                <a16:creationId xmlns:a16="http://schemas.microsoft.com/office/drawing/2014/main" id="{E7C5D8E1-0E48-4122-9A6D-8284896F02DD}"/>
              </a:ext>
            </a:extLst>
          </p:cNvPr>
          <p:cNvGrpSpPr>
            <a:grpSpLocks/>
          </p:cNvGrpSpPr>
          <p:nvPr/>
        </p:nvGrpSpPr>
        <p:grpSpPr bwMode="auto">
          <a:xfrm>
            <a:off x="10166350" y="6416675"/>
            <a:ext cx="1778000" cy="357188"/>
            <a:chOff x="10410826" y="6435080"/>
            <a:chExt cx="1777852" cy="35652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6CDD24-AE3C-4CF5-81D4-CFB1EEB20736}"/>
                </a:ext>
              </a:extLst>
            </p:cNvPr>
            <p:cNvSpPr txBox="1"/>
            <p:nvPr/>
          </p:nvSpPr>
          <p:spPr>
            <a:xfrm>
              <a:off x="10718775" y="6468356"/>
              <a:ext cx="1469903" cy="323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750" b="1" dirty="0">
                  <a:solidFill>
                    <a:schemeClr val="bg1">
                      <a:lumMod val="75000"/>
                    </a:schemeClr>
                  </a:solidFill>
                  <a:latin typeface="Akrobat" panose="00000600000000000000" pitchFamily="50" charset="-52"/>
                </a:rPr>
                <a:t>ДЕППРОМЫШЛЕННОСТИ</a:t>
              </a:r>
            </a:p>
            <a:p>
              <a:pPr eaLnBrk="1" hangingPunct="1">
                <a:defRPr/>
              </a:pPr>
              <a:r>
                <a:rPr lang="ru-RU" sz="750" b="1" dirty="0">
                  <a:solidFill>
                    <a:schemeClr val="bg1">
                      <a:lumMod val="75000"/>
                    </a:schemeClr>
                  </a:solidFill>
                  <a:latin typeface="Akrobat" panose="00000600000000000000" pitchFamily="50" charset="-52"/>
                </a:rPr>
                <a:t>ЮГРЫ</a:t>
              </a:r>
            </a:p>
          </p:txBody>
        </p:sp>
        <p:pic>
          <p:nvPicPr>
            <p:cNvPr id="9237" name="Рисунок 53">
              <a:extLst>
                <a:ext uri="{FF2B5EF4-FFF2-40B4-BE49-F238E27FC236}">
                  <a16:creationId xmlns:a16="http://schemas.microsoft.com/office/drawing/2014/main" id="{09B48EA3-D4BE-429A-B97D-885DBD77D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0826" y="6435080"/>
              <a:ext cx="307974" cy="34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30" name="Прямоугольник 3">
            <a:extLst>
              <a:ext uri="{FF2B5EF4-FFF2-40B4-BE49-F238E27FC236}">
                <a16:creationId xmlns:a16="http://schemas.microsoft.com/office/drawing/2014/main" id="{DA1836A7-9385-4053-9F2C-4EB3777C2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1717675"/>
            <a:ext cx="91217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ЦЕЛЬ КОНЦЕПЦИИ</a:t>
            </a:r>
          </a:p>
          <a:p>
            <a:pPr algn="ctr" eaLnBrk="1" hangingPunct="1"/>
            <a:r>
              <a:rPr lang="ru-RU" altLang="ru-RU" sz="1600" dirty="0">
                <a:solidFill>
                  <a:schemeClr val="bg1"/>
                </a:solidFill>
                <a:latin typeface="Akrobat" panose="00000600000000000000" pitchFamily="50" charset="-52"/>
                <a:cs typeface="Times New Roman" panose="02020603050405020304" pitchFamily="18" charset="0"/>
              </a:rPr>
              <a:t>Создание динамично развивающейся, конкурентоспособной заготовительной и перерабатывающей отрасли </a:t>
            </a:r>
          </a:p>
          <a:p>
            <a:pPr algn="ctr" eaLnBrk="1" hangingPunct="1"/>
            <a:r>
              <a:rPr lang="ru-RU" altLang="ru-RU" sz="1600" dirty="0">
                <a:solidFill>
                  <a:schemeClr val="bg1"/>
                </a:solidFill>
                <a:latin typeface="Akrobat" panose="00000600000000000000" pitchFamily="50" charset="-52"/>
                <a:cs typeface="Times New Roman" panose="02020603050405020304" pitchFamily="18" charset="0"/>
              </a:rPr>
              <a:t>на основе рационального использования биологических ресурсов. </a:t>
            </a:r>
            <a:endParaRPr lang="ru-RU" altLang="ru-RU" sz="1600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22" name="Прямоугольник 3">
            <a:extLst>
              <a:ext uri="{FF2B5EF4-FFF2-40B4-BE49-F238E27FC236}">
                <a16:creationId xmlns:a16="http://schemas.microsoft.com/office/drawing/2014/main" id="{E4429E07-4C6B-45E2-A25C-9239CAF06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3098799"/>
            <a:ext cx="912177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Akrobat Black" panose="00000A00000000000000" pitchFamily="50" charset="-52"/>
                <a:cs typeface="Times New Roman" panose="02020603050405020304" pitchFamily="18" charset="0"/>
              </a:rPr>
              <a:t>ОДНА ИЗ ПРИОРИТЕТНЫХ ЗАДАЧ</a:t>
            </a:r>
          </a:p>
          <a:p>
            <a:pPr algn="ctr" eaLnBrk="1" hangingPunct="1"/>
            <a:r>
              <a:rPr lang="ru-RU" altLang="ru-RU" sz="1600" dirty="0">
                <a:latin typeface="Akrobat" panose="00000600000000000000" pitchFamily="50" charset="-52"/>
                <a:cs typeface="Times New Roman" panose="02020603050405020304" pitchFamily="18" charset="0"/>
              </a:rPr>
              <a:t>Запуск инвестиционного проекта по промышленному плантационному выращиванию лесных и болотных ягод </a:t>
            </a:r>
          </a:p>
          <a:p>
            <a:pPr algn="ctr" eaLnBrk="1" hangingPunct="1"/>
            <a:r>
              <a:rPr lang="ru-RU" altLang="ru-RU" sz="1600" dirty="0">
                <a:latin typeface="Akrobat" panose="00000600000000000000" pitchFamily="50" charset="-52"/>
                <a:cs typeface="Times New Roman" panose="02020603050405020304" pitchFamily="18" charset="0"/>
              </a:rPr>
              <a:t>в Югре, что позволит значительно повысить урожайность, снизить трудозатраты на получение единицы продукции, тем самым превратить маловыгодное примитивное собирательство в прибыльный бизнес с гораздо более высокой и стабильной урожайностью лесных ягод и высокой механизацией труда</a:t>
            </a:r>
            <a:endParaRPr lang="ru-RU" altLang="ru-RU" sz="1600" dirty="0">
              <a:latin typeface="Akrobat" panose="00000600000000000000" pitchFamily="50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223E67-B19C-476E-99B2-A39FB1160E8B}"/>
              </a:ext>
            </a:extLst>
          </p:cNvPr>
          <p:cNvSpPr/>
          <p:nvPr/>
        </p:nvSpPr>
        <p:spPr>
          <a:xfrm rot="2700000">
            <a:off x="5942445" y="2838818"/>
            <a:ext cx="197574" cy="1975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5A34E8C-86ED-4904-93D8-357627364173}"/>
              </a:ext>
            </a:extLst>
          </p:cNvPr>
          <p:cNvCxnSpPr>
            <a:cxnSpLocks/>
          </p:cNvCxnSpPr>
          <p:nvPr/>
        </p:nvCxnSpPr>
        <p:spPr>
          <a:xfrm>
            <a:off x="1827213" y="6507163"/>
            <a:ext cx="0" cy="2143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0057790-D9C5-4FA1-94BB-ED84ADB21CD6}"/>
              </a:ext>
            </a:extLst>
          </p:cNvPr>
          <p:cNvSpPr txBox="1"/>
          <p:nvPr/>
        </p:nvSpPr>
        <p:spPr>
          <a:xfrm>
            <a:off x="1852613" y="6388100"/>
            <a:ext cx="29780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Меры государственной поддержки ягодной отрасли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в Ханты-Мансийском автономном округе – Югре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339FD7-8D73-4106-B9B0-597590C49E94}"/>
              </a:ext>
            </a:extLst>
          </p:cNvPr>
          <p:cNvSpPr txBox="1"/>
          <p:nvPr/>
        </p:nvSpPr>
        <p:spPr>
          <a:xfrm>
            <a:off x="884238" y="6488113"/>
            <a:ext cx="87876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ФЕВРАЛЬ 2020</a:t>
            </a:r>
            <a:endParaRPr lang="ru-RU" sz="900" dirty="0">
              <a:solidFill>
                <a:schemeClr val="bg1">
                  <a:lumMod val="75000"/>
                </a:schemeClr>
              </a:solidFill>
              <a:latin typeface="Akrobat" panose="00000600000000000000" pitchFamily="50" charset="-52"/>
              <a:cs typeface="+mn-cs"/>
            </a:endParaRPr>
          </a:p>
        </p:txBody>
      </p:sp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0DA08194-CD12-4E3D-B0C7-772DBA1B3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621" y="4971793"/>
            <a:ext cx="50475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Clr>
                <a:srgbClr val="679E5A"/>
              </a:buClr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krobat" panose="00000600000000000000" pitchFamily="50" charset="-52"/>
                <a:cs typeface="Times New Roman" panose="02020603050405020304" pitchFamily="18" charset="0"/>
              </a:rPr>
              <a:t>Занятость населения автономного округа</a:t>
            </a:r>
          </a:p>
          <a:p>
            <a:pPr marL="285750" indent="-285750" eaLnBrk="1" hangingPunct="1">
              <a:buClr>
                <a:srgbClr val="679E5A"/>
              </a:buClr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krobat" panose="00000600000000000000" pitchFamily="50" charset="-52"/>
                <a:cs typeface="Times New Roman" panose="02020603050405020304" pitchFamily="18" charset="0"/>
              </a:rPr>
              <a:t>Производство экологически чистой качественной продукции из дикоросов</a:t>
            </a:r>
          </a:p>
          <a:p>
            <a:pPr marL="285750" indent="-285750" eaLnBrk="1" hangingPunct="1">
              <a:buClr>
                <a:srgbClr val="679E5A"/>
              </a:buClr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krobat" panose="00000600000000000000" pitchFamily="50" charset="-52"/>
                <a:cs typeface="Times New Roman" panose="02020603050405020304" pitchFamily="18" charset="0"/>
              </a:rPr>
              <a:t>Привлечение инновационных технологий заготовки, выращивания и переработки дикоросов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19BEBF6-4A57-47FF-9AAD-00A64E0B4FC7}"/>
              </a:ext>
            </a:extLst>
          </p:cNvPr>
          <p:cNvSpPr/>
          <p:nvPr/>
        </p:nvSpPr>
        <p:spPr>
          <a:xfrm rot="2700000">
            <a:off x="5942445" y="4492478"/>
            <a:ext cx="197574" cy="1975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3">
            <a:extLst>
              <a:ext uri="{FF2B5EF4-FFF2-40B4-BE49-F238E27FC236}">
                <a16:creationId xmlns:a16="http://schemas.microsoft.com/office/drawing/2014/main" id="{DA6732E6-BDBD-4975-AB36-ED5E3CE2C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863" y="4971793"/>
            <a:ext cx="49990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Clr>
                <a:srgbClr val="679E5A"/>
              </a:buClr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krobat" panose="00000600000000000000" pitchFamily="50" charset="-52"/>
                <a:cs typeface="Times New Roman" panose="02020603050405020304" pitchFamily="18" charset="0"/>
              </a:rPr>
              <a:t>Увеличение доли экспортной направленности</a:t>
            </a:r>
          </a:p>
          <a:p>
            <a:pPr marL="285750" indent="-285750" eaLnBrk="1" hangingPunct="1">
              <a:buClr>
                <a:srgbClr val="679E5A"/>
              </a:buClr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krobat" panose="00000600000000000000" pitchFamily="50" charset="-52"/>
                <a:cs typeface="Times New Roman" panose="02020603050405020304" pitchFamily="18" charset="0"/>
              </a:rPr>
              <a:t>Создание сельскохозяйственной кооперации</a:t>
            </a:r>
          </a:p>
          <a:p>
            <a:pPr marL="285750" indent="-285750" eaLnBrk="1" hangingPunct="1">
              <a:buClr>
                <a:srgbClr val="679E5A"/>
              </a:buClr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krobat" panose="00000600000000000000" pitchFamily="50" charset="-52"/>
                <a:cs typeface="Times New Roman" panose="02020603050405020304" pitchFamily="18" charset="0"/>
              </a:rPr>
              <a:t>Внедрение управленческих инноваций в организацию этих процессов на основе кластерного подхода</a:t>
            </a:r>
            <a:endParaRPr lang="ru-RU" sz="1600" dirty="0"/>
          </a:p>
          <a:p>
            <a:pPr marL="285750" indent="-285750" eaLnBrk="1" hangingPunct="1">
              <a:buClr>
                <a:srgbClr val="679E5A"/>
              </a:buClr>
              <a:buFont typeface="Arial" panose="020B0604020202020204" pitchFamily="34" charset="0"/>
              <a:buChar char="•"/>
            </a:pPr>
            <a:endParaRPr lang="ru-RU" altLang="ru-RU" sz="1600" dirty="0">
              <a:latin typeface="Akrobat" panose="000006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11FD75-A81B-4ADA-868D-1A563CC653D4}"/>
              </a:ext>
            </a:extLst>
          </p:cNvPr>
          <p:cNvSpPr/>
          <p:nvPr/>
        </p:nvSpPr>
        <p:spPr>
          <a:xfrm>
            <a:off x="5480020" y="4739799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Akrobat Black" panose="00000A00000000000000" pitchFamily="50" charset="-52"/>
                <a:cs typeface="Times New Roman" panose="02020603050405020304" pitchFamily="18" charset="0"/>
              </a:rPr>
              <a:t>ЭФФЕКТЫ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E6D29A3-C225-40FF-842F-B48302F431A7}"/>
              </a:ext>
            </a:extLst>
          </p:cNvPr>
          <p:cNvSpPr/>
          <p:nvPr/>
        </p:nvSpPr>
        <p:spPr>
          <a:xfrm>
            <a:off x="0" y="0"/>
            <a:ext cx="12192000" cy="1343025"/>
          </a:xfrm>
          <a:prstGeom prst="rect">
            <a:avLst/>
          </a:prstGeom>
          <a:gradFill flip="none" rotWithShape="1">
            <a:gsLst>
              <a:gs pos="70000">
                <a:srgbClr val="021D34"/>
              </a:gs>
              <a:gs pos="0">
                <a:srgbClr val="59253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D3118249-1FEB-4CB7-9C89-30A1857D93C0}"/>
              </a:ext>
            </a:extLst>
          </p:cNvPr>
          <p:cNvCxnSpPr>
            <a:cxnSpLocks/>
          </p:cNvCxnSpPr>
          <p:nvPr/>
        </p:nvCxnSpPr>
        <p:spPr>
          <a:xfrm>
            <a:off x="438150" y="6335713"/>
            <a:ext cx="113157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TextBox 16">
            <a:extLst>
              <a:ext uri="{FF2B5EF4-FFF2-40B4-BE49-F238E27FC236}">
                <a16:creationId xmlns:a16="http://schemas.microsoft.com/office/drawing/2014/main" id="{10A2996A-5BBD-4E5E-84C5-B2AF35C61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246063"/>
            <a:ext cx="10106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dirty="0">
                <a:solidFill>
                  <a:schemeClr val="bg1"/>
                </a:solidFill>
                <a:latin typeface="Akrobat Black" panose="00000A00000000000000" pitchFamily="50" charset="-52"/>
              </a:rPr>
              <a:t>КОНЦЕПЦИЯ РАЗВИТИЯ ЗАГОТОВКИ И ПЕРЕРАБОТКИ ДИКОРОСОВ</a:t>
            </a:r>
            <a:endParaRPr lang="en-US" altLang="ru-RU" dirty="0">
              <a:solidFill>
                <a:schemeClr val="bg1"/>
              </a:solidFill>
              <a:latin typeface="Akrobat Black" panose="00000A00000000000000" pitchFamily="50" charset="-5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dirty="0">
                <a:solidFill>
                  <a:schemeClr val="bg1"/>
                </a:solidFill>
                <a:latin typeface="Akrobat Black" panose="00000A00000000000000" pitchFamily="50" charset="-52"/>
              </a:rPr>
              <a:t>В ХАНТЫ-МАНСИЙСКОМ АВТОНОМНОМ ОКРУГЕ – ЮГРЕ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7B6BC8-6B1B-45A0-9E90-CBD1A42F1C7A}"/>
              </a:ext>
            </a:extLst>
          </p:cNvPr>
          <p:cNvSpPr txBox="1"/>
          <p:nvPr/>
        </p:nvSpPr>
        <p:spPr>
          <a:xfrm>
            <a:off x="349250" y="6475413"/>
            <a:ext cx="25519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</a:rPr>
              <a:t>8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60320D8-50F9-47AD-A5A1-51F9665FCD27}"/>
              </a:ext>
            </a:extLst>
          </p:cNvPr>
          <p:cNvCxnSpPr>
            <a:cxnSpLocks/>
          </p:cNvCxnSpPr>
          <p:nvPr/>
        </p:nvCxnSpPr>
        <p:spPr>
          <a:xfrm>
            <a:off x="836613" y="6507163"/>
            <a:ext cx="0" cy="2143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7" name="Группа 48">
            <a:extLst>
              <a:ext uri="{FF2B5EF4-FFF2-40B4-BE49-F238E27FC236}">
                <a16:creationId xmlns:a16="http://schemas.microsoft.com/office/drawing/2014/main" id="{E7C5D8E1-0E48-4122-9A6D-8284896F02DD}"/>
              </a:ext>
            </a:extLst>
          </p:cNvPr>
          <p:cNvGrpSpPr>
            <a:grpSpLocks/>
          </p:cNvGrpSpPr>
          <p:nvPr/>
        </p:nvGrpSpPr>
        <p:grpSpPr bwMode="auto">
          <a:xfrm>
            <a:off x="10166350" y="6416675"/>
            <a:ext cx="1778000" cy="357188"/>
            <a:chOff x="10410826" y="6435080"/>
            <a:chExt cx="1777852" cy="35652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6CDD24-AE3C-4CF5-81D4-CFB1EEB20736}"/>
                </a:ext>
              </a:extLst>
            </p:cNvPr>
            <p:cNvSpPr txBox="1"/>
            <p:nvPr/>
          </p:nvSpPr>
          <p:spPr>
            <a:xfrm>
              <a:off x="10718775" y="6468356"/>
              <a:ext cx="1469903" cy="323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750" b="1" dirty="0">
                  <a:solidFill>
                    <a:schemeClr val="bg1">
                      <a:lumMod val="75000"/>
                    </a:schemeClr>
                  </a:solidFill>
                  <a:latin typeface="Akrobat" panose="00000600000000000000" pitchFamily="50" charset="-52"/>
                </a:rPr>
                <a:t>ДЕППРОМЫШЛЕННОСТИ</a:t>
              </a:r>
            </a:p>
            <a:p>
              <a:pPr eaLnBrk="1" hangingPunct="1">
                <a:defRPr/>
              </a:pPr>
              <a:r>
                <a:rPr lang="ru-RU" sz="750" b="1" dirty="0">
                  <a:solidFill>
                    <a:schemeClr val="bg1">
                      <a:lumMod val="75000"/>
                    </a:schemeClr>
                  </a:solidFill>
                  <a:latin typeface="Akrobat" panose="00000600000000000000" pitchFamily="50" charset="-52"/>
                </a:rPr>
                <a:t>ЮГРЫ</a:t>
              </a:r>
            </a:p>
          </p:txBody>
        </p:sp>
        <p:pic>
          <p:nvPicPr>
            <p:cNvPr id="9237" name="Рисунок 53">
              <a:extLst>
                <a:ext uri="{FF2B5EF4-FFF2-40B4-BE49-F238E27FC236}">
                  <a16:creationId xmlns:a16="http://schemas.microsoft.com/office/drawing/2014/main" id="{09B48EA3-D4BE-429A-B97D-885DBD77D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0826" y="6435080"/>
              <a:ext cx="307974" cy="34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ACA919F-6C74-4897-9E9C-A05DA55E1436}"/>
              </a:ext>
            </a:extLst>
          </p:cNvPr>
          <p:cNvSpPr/>
          <p:nvPr/>
        </p:nvSpPr>
        <p:spPr>
          <a:xfrm>
            <a:off x="2025650" y="1525299"/>
            <a:ext cx="81407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dirty="0">
                <a:latin typeface="Akrobat Black" panose="00000A00000000000000" pitchFamily="50" charset="-52"/>
                <a:cs typeface="Times New Roman" panose="02020603050405020304" pitchFamily="18" charset="0"/>
              </a:rPr>
              <a:t>В целях реализации </a:t>
            </a:r>
            <a:r>
              <a:rPr lang="ru-RU" altLang="ru-RU" sz="2000" dirty="0">
                <a:latin typeface="Akrobat Black" panose="00000A00000000000000" pitchFamily="50" charset="-52"/>
                <a:cs typeface="Times New Roman" panose="02020603050405020304" pitchFamily="18" charset="0"/>
              </a:rPr>
              <a:t>инвестиционного проекта по промышленному плантационному выращиванию лесных и болотных ягод </a:t>
            </a:r>
          </a:p>
          <a:p>
            <a:pPr algn="ctr" eaLnBrk="1" hangingPunct="1"/>
            <a:r>
              <a:rPr lang="ru-RU" altLang="ru-RU" sz="2000" dirty="0">
                <a:latin typeface="Akrobat Black" panose="00000A00000000000000" pitchFamily="50" charset="-52"/>
                <a:cs typeface="Times New Roman" panose="02020603050405020304" pitchFamily="18" charset="0"/>
              </a:rPr>
              <a:t>в Югре</a:t>
            </a:r>
            <a:r>
              <a:rPr lang="ru-RU" sz="2000" dirty="0">
                <a:latin typeface="Akrobat Black" panose="00000A00000000000000" pitchFamily="50" charset="-52"/>
                <a:cs typeface="Times New Roman" panose="02020603050405020304" pitchFamily="18" charset="0"/>
              </a:rPr>
              <a:t> государственной программой автономного округа </a:t>
            </a:r>
          </a:p>
          <a:p>
            <a:pPr algn="ctr" eaLnBrk="1" hangingPunct="1">
              <a:defRPr/>
            </a:pPr>
            <a:r>
              <a:rPr lang="ru-RU" sz="2000" dirty="0">
                <a:latin typeface="Akrobat Black" panose="00000A00000000000000" pitchFamily="50" charset="-52"/>
                <a:cs typeface="Times New Roman" panose="02020603050405020304" pitchFamily="18" charset="0"/>
              </a:rPr>
              <a:t>«Развитие агропромышленного комплекса» предусмотрены следующие </a:t>
            </a:r>
          </a:p>
          <a:p>
            <a:pPr algn="ctr" eaLnBrk="1" hangingPunct="1">
              <a:defRPr/>
            </a:pPr>
            <a:r>
              <a:rPr lang="ru-RU" sz="2000" dirty="0">
                <a:latin typeface="Akrobat Black" panose="00000A00000000000000" pitchFamily="50" charset="-52"/>
                <a:cs typeface="Times New Roman" panose="02020603050405020304" pitchFamily="18" charset="0"/>
              </a:rPr>
              <a:t>виды государственной поддержки: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726AA1-2ABB-4182-83BE-E7D737BC45C8}"/>
              </a:ext>
            </a:extLst>
          </p:cNvPr>
          <p:cNvSpPr/>
          <p:nvPr/>
        </p:nvSpPr>
        <p:spPr>
          <a:xfrm>
            <a:off x="6731000" y="3429000"/>
            <a:ext cx="510078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1800"/>
              </a:spcBef>
              <a:defRPr/>
            </a:pPr>
            <a:r>
              <a:rPr lang="ru-RU" sz="1600" dirty="0">
                <a:latin typeface="Akrobat" panose="00000600000000000000" pitchFamily="50" charset="-52"/>
                <a:cs typeface="Times New Roman" panose="02020603050405020304" pitchFamily="18" charset="0"/>
              </a:rPr>
              <a:t>Уплата процентов по привлеченным кредитам (займам)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600" dirty="0">
                <a:latin typeface="Akrobat" panose="00000600000000000000" pitchFamily="50" charset="-52"/>
                <a:cs typeface="Times New Roman" panose="02020603050405020304" pitchFamily="18" charset="0"/>
              </a:rPr>
              <a:t>в размере </a:t>
            </a:r>
            <a:r>
              <a:rPr lang="ru-RU" sz="1600" dirty="0">
                <a:latin typeface="Akrobat Black" panose="00000A00000000000000" pitchFamily="50" charset="-52"/>
                <a:cs typeface="Times New Roman" panose="02020603050405020304" pitchFamily="18" charset="0"/>
              </a:rPr>
              <a:t>2/3 ставки </a:t>
            </a:r>
            <a:r>
              <a:rPr lang="ru-RU" sz="1600" dirty="0">
                <a:latin typeface="Akrobat" panose="00000600000000000000" pitchFamily="50" charset="-52"/>
                <a:cs typeface="Times New Roman" panose="02020603050405020304" pitchFamily="18" charset="0"/>
              </a:rPr>
              <a:t>рефинансирования Центрального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600" dirty="0">
                <a:latin typeface="Akrobat" panose="00000600000000000000" pitchFamily="50" charset="-52"/>
                <a:cs typeface="Times New Roman" panose="02020603050405020304" pitchFamily="18" charset="0"/>
              </a:rPr>
              <a:t>банка Российской Федерации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ru-RU" sz="1600" dirty="0">
                <a:latin typeface="Akrobat" panose="00000600000000000000" pitchFamily="50" charset="-52"/>
                <a:cs typeface="Times New Roman" panose="02020603050405020304" pitchFamily="18" charset="0"/>
              </a:rPr>
              <a:t>Приобретение элитного сертифицированного посадочного материала сортов многолетних ягодных культур в размере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600" dirty="0">
                <a:latin typeface="Akrobat Black" panose="00000A00000000000000" pitchFamily="50" charset="-52"/>
                <a:cs typeface="Times New Roman" panose="02020603050405020304" pitchFamily="18" charset="0"/>
              </a:rPr>
              <a:t>50% фактических затрат, но не более 120 тыс. рублей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600" dirty="0">
                <a:latin typeface="Akrobat Black" panose="00000A00000000000000" pitchFamily="50" charset="-52"/>
                <a:cs typeface="Times New Roman" panose="02020603050405020304" pitchFamily="18" charset="0"/>
              </a:rPr>
              <a:t>за 1 000 штук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ru-RU" sz="1600" dirty="0">
                <a:latin typeface="Akrobat" panose="00000600000000000000" pitchFamily="50" charset="-52"/>
                <a:cs typeface="Times New Roman" panose="02020603050405020304" pitchFamily="18" charset="0"/>
              </a:rPr>
              <a:t>Уплата страховых взносов по страхованию сельскохозяйственных культур рассчитывается индивидуально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9D8318-5F35-47C6-81EC-B3608DC56F02}"/>
              </a:ext>
            </a:extLst>
          </p:cNvPr>
          <p:cNvSpPr/>
          <p:nvPr/>
        </p:nvSpPr>
        <p:spPr>
          <a:xfrm>
            <a:off x="1295400" y="3429000"/>
            <a:ext cx="41783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Bef>
                <a:spcPts val="1800"/>
              </a:spcBef>
              <a:defRPr/>
            </a:pPr>
            <a:r>
              <a:rPr lang="ru-RU" sz="1600" dirty="0">
                <a:latin typeface="Akrobat" panose="00000600000000000000" pitchFamily="50" charset="-52"/>
                <a:cs typeface="Times New Roman" panose="02020603050405020304" pitchFamily="18" charset="0"/>
              </a:rPr>
              <a:t>Предоставление грантов на приобретение семян 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ru-RU" sz="1600" dirty="0">
                <a:latin typeface="Akrobat" panose="00000600000000000000" pitchFamily="50" charset="-52"/>
                <a:cs typeface="Times New Roman" panose="02020603050405020304" pitchFamily="18" charset="0"/>
              </a:rPr>
              <a:t>и посадочного материала для закладки многолетних насаждений </a:t>
            </a:r>
            <a:r>
              <a:rPr lang="ru-RU" sz="1600" dirty="0">
                <a:latin typeface="Akrobat Black" panose="00000A00000000000000" pitchFamily="50" charset="-52"/>
                <a:cs typeface="Times New Roman" panose="02020603050405020304" pitchFamily="18" charset="0"/>
              </a:rPr>
              <a:t>до 1,5 млн рублей</a:t>
            </a:r>
          </a:p>
          <a:p>
            <a:pPr algn="r" eaLnBrk="1" hangingPunct="1">
              <a:spcBef>
                <a:spcPts val="1800"/>
              </a:spcBef>
              <a:defRPr/>
            </a:pPr>
            <a:r>
              <a:rPr lang="ru-RU" sz="1600" dirty="0">
                <a:latin typeface="Akrobat" panose="00000600000000000000" pitchFamily="50" charset="-52"/>
                <a:cs typeface="Times New Roman" panose="02020603050405020304" pitchFamily="18" charset="0"/>
              </a:rPr>
              <a:t>Проведение </a:t>
            </a:r>
            <a:r>
              <a:rPr lang="ru-RU" sz="1600" dirty="0" err="1">
                <a:latin typeface="Akrobat" panose="00000600000000000000" pitchFamily="50" charset="-52"/>
                <a:cs typeface="Times New Roman" panose="02020603050405020304" pitchFamily="18" charset="0"/>
              </a:rPr>
              <a:t>культуртехнических</a:t>
            </a:r>
            <a:r>
              <a:rPr lang="ru-RU" sz="1600" dirty="0">
                <a:latin typeface="Akrobat" panose="00000600000000000000" pitchFamily="50" charset="-52"/>
                <a:cs typeface="Times New Roman" panose="02020603050405020304" pitchFamily="18" charset="0"/>
              </a:rPr>
              <a:t> работ на сельскохозяйственных угодьях </a:t>
            </a:r>
            <a:r>
              <a:rPr lang="ru-RU" sz="1600" dirty="0">
                <a:latin typeface="Akrobat Black" panose="00000A00000000000000" pitchFamily="50" charset="-52"/>
                <a:cs typeface="Times New Roman" panose="02020603050405020304" pitchFamily="18" charset="0"/>
              </a:rPr>
              <a:t>в размере 50% фактических затрат</a:t>
            </a:r>
          </a:p>
          <a:p>
            <a:pPr algn="r" eaLnBrk="1" hangingPunct="1">
              <a:spcBef>
                <a:spcPts val="1800"/>
              </a:spcBef>
              <a:defRPr/>
            </a:pPr>
            <a:r>
              <a:rPr lang="ru-RU" sz="1600" dirty="0">
                <a:latin typeface="Akrobat" panose="00000600000000000000" pitchFamily="50" charset="-52"/>
                <a:cs typeface="Times New Roman" panose="02020603050405020304" pitchFamily="18" charset="0"/>
              </a:rPr>
              <a:t>Приобретение минеральных удобрений, </a:t>
            </a:r>
            <a:r>
              <a:rPr lang="ru-RU" sz="1600" dirty="0">
                <a:latin typeface="Akrobat Black" panose="00000A00000000000000" pitchFamily="50" charset="-52"/>
                <a:cs typeface="Times New Roman" panose="02020603050405020304" pitchFamily="18" charset="0"/>
              </a:rPr>
              <a:t>в размере 50% фактических затрат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60F28CA-9B0D-4742-8664-4A967EF894DF}"/>
              </a:ext>
            </a:extLst>
          </p:cNvPr>
          <p:cNvSpPr/>
          <p:nvPr/>
        </p:nvSpPr>
        <p:spPr>
          <a:xfrm rot="2700000">
            <a:off x="5997213" y="3190507"/>
            <a:ext cx="197574" cy="1975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10A6D6D-AB82-4703-BB72-359B112615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25114" y="3536823"/>
            <a:ext cx="137481" cy="2255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70A75C5-5EEE-4A1C-B98A-1F5AA1B04A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25114" y="4536948"/>
            <a:ext cx="137481" cy="22555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C7B9CE7-EF4A-4514-836D-D37EB8BCA3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25114" y="5470398"/>
            <a:ext cx="137481" cy="22555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205D8FE-5DFF-4BE9-B2CB-20E555012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78" y="3536823"/>
            <a:ext cx="137481" cy="22555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91CDB66-5AFE-4E1D-BCAC-8EB0830D5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78" y="4546473"/>
            <a:ext cx="137481" cy="22555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3C167AA-CBEE-45C9-983B-AEEFA1593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78" y="5647042"/>
            <a:ext cx="137481" cy="225552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29394F3-AE26-4617-B14C-DA03B59DDC00}"/>
              </a:ext>
            </a:extLst>
          </p:cNvPr>
          <p:cNvGrpSpPr/>
          <p:nvPr/>
        </p:nvGrpSpPr>
        <p:grpSpPr>
          <a:xfrm>
            <a:off x="2471853" y="3287699"/>
            <a:ext cx="7248294" cy="2617801"/>
            <a:chOff x="2362200" y="3287699"/>
            <a:chExt cx="7248294" cy="2617801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3265DE3A-D195-41C2-B326-2136735B0A3B}"/>
                </a:ext>
              </a:extLst>
            </p:cNvPr>
            <p:cNvCxnSpPr>
              <a:cxnSpLocks/>
            </p:cNvCxnSpPr>
            <p:nvPr/>
          </p:nvCxnSpPr>
          <p:spPr>
            <a:xfrm>
              <a:off x="5991225" y="3537527"/>
              <a:ext cx="0" cy="2367973"/>
            </a:xfrm>
            <a:prstGeom prst="line">
              <a:avLst/>
            </a:prstGeom>
            <a:ln>
              <a:solidFill>
                <a:srgbClr val="679E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E62579E1-776E-4C2F-BDC9-C47DD583E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62200" y="3287699"/>
              <a:ext cx="3381144" cy="0"/>
            </a:xfrm>
            <a:prstGeom prst="line">
              <a:avLst/>
            </a:prstGeom>
            <a:ln>
              <a:solidFill>
                <a:srgbClr val="679E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97C0760F-8BA8-4F09-9B6A-8D9AB83863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9350" y="3287699"/>
              <a:ext cx="3381144" cy="0"/>
            </a:xfrm>
            <a:prstGeom prst="line">
              <a:avLst/>
            </a:prstGeom>
            <a:ln>
              <a:solidFill>
                <a:srgbClr val="679E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11044BBB-DB76-40A8-9004-1388512CB282}"/>
              </a:ext>
            </a:extLst>
          </p:cNvPr>
          <p:cNvCxnSpPr>
            <a:cxnSpLocks/>
          </p:cNvCxnSpPr>
          <p:nvPr/>
        </p:nvCxnSpPr>
        <p:spPr>
          <a:xfrm>
            <a:off x="1827213" y="6507163"/>
            <a:ext cx="0" cy="2143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E0B5F98-7DF0-49E7-8260-7C8ADDAD7BDC}"/>
              </a:ext>
            </a:extLst>
          </p:cNvPr>
          <p:cNvSpPr txBox="1"/>
          <p:nvPr/>
        </p:nvSpPr>
        <p:spPr>
          <a:xfrm>
            <a:off x="1852613" y="6388100"/>
            <a:ext cx="29780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Меры государственной поддержки ягодной отрасли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в Ханты-Мансийском автономном округе – Югре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342CA1-66F8-4087-A0AD-6A0CAF61BB6A}"/>
              </a:ext>
            </a:extLst>
          </p:cNvPr>
          <p:cNvSpPr txBox="1"/>
          <p:nvPr/>
        </p:nvSpPr>
        <p:spPr>
          <a:xfrm>
            <a:off x="884238" y="6488113"/>
            <a:ext cx="87876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ФЕВРАЛЬ 2020</a:t>
            </a:r>
            <a:endParaRPr lang="ru-RU" sz="900" dirty="0">
              <a:solidFill>
                <a:schemeClr val="bg1">
                  <a:lumMod val="75000"/>
                </a:schemeClr>
              </a:solidFill>
              <a:latin typeface="Akrobat" panose="00000600000000000000" pitchFamily="50" charset="-5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91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E666593B-5A4F-450F-B344-DA2B49B44EAF}"/>
              </a:ext>
            </a:extLst>
          </p:cNvPr>
          <p:cNvSpPr/>
          <p:nvPr/>
        </p:nvSpPr>
        <p:spPr>
          <a:xfrm>
            <a:off x="0" y="0"/>
            <a:ext cx="12192000" cy="1343025"/>
          </a:xfrm>
          <a:prstGeom prst="rect">
            <a:avLst/>
          </a:prstGeom>
          <a:gradFill flip="none" rotWithShape="1">
            <a:gsLst>
              <a:gs pos="70000">
                <a:srgbClr val="021D34"/>
              </a:gs>
              <a:gs pos="0">
                <a:srgbClr val="59253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30EBCBB7-6869-49E4-954C-D6E5DBA1555C}"/>
              </a:ext>
            </a:extLst>
          </p:cNvPr>
          <p:cNvCxnSpPr>
            <a:cxnSpLocks/>
          </p:cNvCxnSpPr>
          <p:nvPr/>
        </p:nvCxnSpPr>
        <p:spPr>
          <a:xfrm>
            <a:off x="438150" y="6335713"/>
            <a:ext cx="113157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TextBox 16">
            <a:extLst>
              <a:ext uri="{FF2B5EF4-FFF2-40B4-BE49-F238E27FC236}">
                <a16:creationId xmlns:a16="http://schemas.microsoft.com/office/drawing/2014/main" id="{8AB32523-E75B-4A47-9F85-D8FC87259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465138"/>
            <a:ext cx="10106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dirty="0">
                <a:solidFill>
                  <a:schemeClr val="bg1"/>
                </a:solidFill>
                <a:latin typeface="Akrobat Black" panose="00000A00000000000000" pitchFamily="50" charset="-52"/>
              </a:rPr>
              <a:t>СИСТЕМНЫЕ РЕШЕНИЯ – «ЮГОРСКИЙ ГЕКТАР»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41266E-D841-4E2D-9808-B6AA9F8A0AE2}"/>
              </a:ext>
            </a:extLst>
          </p:cNvPr>
          <p:cNvSpPr txBox="1"/>
          <p:nvPr/>
        </p:nvSpPr>
        <p:spPr>
          <a:xfrm>
            <a:off x="349250" y="6475413"/>
            <a:ext cx="25519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</a:rPr>
              <a:t>9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172BFEF-F24B-453D-98B1-B534066F40F4}"/>
              </a:ext>
            </a:extLst>
          </p:cNvPr>
          <p:cNvCxnSpPr>
            <a:cxnSpLocks/>
          </p:cNvCxnSpPr>
          <p:nvPr/>
        </p:nvCxnSpPr>
        <p:spPr>
          <a:xfrm>
            <a:off x="836613" y="6507163"/>
            <a:ext cx="0" cy="2143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51" name="Группа 48">
            <a:extLst>
              <a:ext uri="{FF2B5EF4-FFF2-40B4-BE49-F238E27FC236}">
                <a16:creationId xmlns:a16="http://schemas.microsoft.com/office/drawing/2014/main" id="{DA4D9AE0-EFD0-4128-AEF6-D89C5FD2C91B}"/>
              </a:ext>
            </a:extLst>
          </p:cNvPr>
          <p:cNvGrpSpPr>
            <a:grpSpLocks/>
          </p:cNvGrpSpPr>
          <p:nvPr/>
        </p:nvGrpSpPr>
        <p:grpSpPr bwMode="auto">
          <a:xfrm>
            <a:off x="10166350" y="6416675"/>
            <a:ext cx="1778000" cy="357188"/>
            <a:chOff x="10410826" y="6435080"/>
            <a:chExt cx="1777852" cy="35652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C0FD668-9CA4-4FA8-BE67-7EBFAB818837}"/>
                </a:ext>
              </a:extLst>
            </p:cNvPr>
            <p:cNvSpPr txBox="1"/>
            <p:nvPr/>
          </p:nvSpPr>
          <p:spPr>
            <a:xfrm>
              <a:off x="10718775" y="6468356"/>
              <a:ext cx="1469903" cy="323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750" b="1" dirty="0">
                  <a:solidFill>
                    <a:schemeClr val="bg1">
                      <a:lumMod val="75000"/>
                    </a:schemeClr>
                  </a:solidFill>
                  <a:latin typeface="Akrobat" panose="00000600000000000000" pitchFamily="50" charset="-52"/>
                </a:rPr>
                <a:t>ДЕППРОМЫШЛЕННОСТИ</a:t>
              </a:r>
            </a:p>
            <a:p>
              <a:pPr eaLnBrk="1" hangingPunct="1">
                <a:defRPr/>
              </a:pPr>
              <a:r>
                <a:rPr lang="ru-RU" sz="750" b="1" dirty="0">
                  <a:solidFill>
                    <a:schemeClr val="bg1">
                      <a:lumMod val="75000"/>
                    </a:schemeClr>
                  </a:solidFill>
                  <a:latin typeface="Akrobat" panose="00000600000000000000" pitchFamily="50" charset="-52"/>
                </a:rPr>
                <a:t>ЮГРЫ</a:t>
              </a:r>
            </a:p>
          </p:txBody>
        </p:sp>
        <p:pic>
          <p:nvPicPr>
            <p:cNvPr id="10258" name="Рисунок 53">
              <a:extLst>
                <a:ext uri="{FF2B5EF4-FFF2-40B4-BE49-F238E27FC236}">
                  <a16:creationId xmlns:a16="http://schemas.microsoft.com/office/drawing/2014/main" id="{10320714-A58C-4E34-8EF6-8D7B1ED12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0826" y="6435080"/>
              <a:ext cx="307974" cy="34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53" name="Прямоугольник 16">
            <a:extLst>
              <a:ext uri="{FF2B5EF4-FFF2-40B4-BE49-F238E27FC236}">
                <a16:creationId xmlns:a16="http://schemas.microsoft.com/office/drawing/2014/main" id="{792CFD5C-0289-4EC8-AC28-0938A54D3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6" y="1930400"/>
            <a:ext cx="7048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latin typeface="Akrobat Black" panose="00000A00000000000000" pitchFamily="50" charset="-52"/>
              </a:rPr>
              <a:t>На сегодняшний день плантационное выращивание лесной и болотной ягоды является перспективным развитием традиционной отрасли заготовки и переработки дикоросов в Югре, дающее возможность гарантированного обеспечения сырьем перерабатывающих мощностей в сфере обработки дикоросов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F2D6D86-C002-41AB-8BE8-AECB75D5D051}"/>
              </a:ext>
            </a:extLst>
          </p:cNvPr>
          <p:cNvSpPr/>
          <p:nvPr/>
        </p:nvSpPr>
        <p:spPr>
          <a:xfrm>
            <a:off x="457199" y="3448050"/>
            <a:ext cx="75152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dirty="0">
                <a:latin typeface="Akrobat Black" panose="00000A00000000000000" pitchFamily="50" charset="-52"/>
              </a:rPr>
              <a:t>В целях дальнейшего развития отрасли в текущем году запланировано дополнить действующий порядок предоставления субсидий следующими мерами государственной поддержки:</a:t>
            </a:r>
          </a:p>
          <a:p>
            <a:pPr eaLnBrk="1" hangingPunct="1">
              <a:defRPr/>
            </a:pPr>
            <a:endParaRPr lang="ru-RU" sz="1600" dirty="0">
              <a:latin typeface="Akrobat" panose="00000600000000000000" pitchFamily="50" charset="-52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krobat" panose="00000600000000000000" pitchFamily="50" charset="-52"/>
                <a:cs typeface="Times New Roman" panose="02020603050405020304" pitchFamily="18" charset="0"/>
              </a:rPr>
              <a:t>предоставление субсидии при проведении </a:t>
            </a:r>
            <a:r>
              <a:rPr lang="ru-RU" sz="1400" dirty="0" err="1">
                <a:latin typeface="Akrobat" panose="00000600000000000000" pitchFamily="50" charset="-52"/>
                <a:cs typeface="Times New Roman" panose="02020603050405020304" pitchFamily="18" charset="0"/>
              </a:rPr>
              <a:t>культуртехнических</a:t>
            </a:r>
            <a:r>
              <a:rPr lang="ru-RU" sz="1400" dirty="0">
                <a:latin typeface="Akrobat" panose="00000600000000000000" pitchFamily="50" charset="-52"/>
                <a:cs typeface="Times New Roman" panose="02020603050405020304" pitchFamily="18" charset="0"/>
              </a:rPr>
              <a:t> работ на лесных участках, </a:t>
            </a:r>
          </a:p>
          <a:p>
            <a:pPr eaLnBrk="1" hangingPunct="1">
              <a:defRPr/>
            </a:pPr>
            <a:r>
              <a:rPr lang="ru-RU" sz="1400" dirty="0">
                <a:latin typeface="Akrobat" panose="00000600000000000000" pitchFamily="50" charset="-52"/>
                <a:cs typeface="Times New Roman" panose="02020603050405020304" pitchFamily="18" charset="0"/>
              </a:rPr>
              <a:t>       в объеме 50% фактических затрат</a:t>
            </a:r>
          </a:p>
          <a:p>
            <a:pPr marL="285750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krobat" panose="00000600000000000000" pitchFamily="50" charset="-52"/>
                <a:cs typeface="Times New Roman" panose="02020603050405020304" pitchFamily="18" charset="0"/>
              </a:rPr>
              <a:t>расширить перечень специализированной техники и оборудования (</a:t>
            </a:r>
            <a:r>
              <a:rPr lang="ru-RU" sz="1400" dirty="0" err="1">
                <a:latin typeface="Akrobat" panose="00000600000000000000" pitchFamily="50" charset="-52"/>
                <a:cs typeface="Times New Roman" panose="02020603050405020304" pitchFamily="18" charset="0"/>
              </a:rPr>
              <a:t>мульчер</a:t>
            </a:r>
            <a:r>
              <a:rPr lang="ru-RU" sz="1400" dirty="0">
                <a:latin typeface="Akrobat" panose="00000600000000000000" pitchFamily="50" charset="-52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Akrobat" panose="00000600000000000000" pitchFamily="50" charset="-52"/>
                <a:cs typeface="Times New Roman" panose="02020603050405020304" pitchFamily="18" charset="0"/>
              </a:rPr>
              <a:t>пленкоукладчик</a:t>
            </a:r>
            <a:r>
              <a:rPr lang="ru-RU" sz="1400" dirty="0">
                <a:latin typeface="Akrobat" panose="00000600000000000000" pitchFamily="50" charset="-52"/>
                <a:cs typeface="Times New Roman" panose="02020603050405020304" pitchFamily="18" charset="0"/>
              </a:rPr>
              <a:t>, планировщик длиннобазный, </a:t>
            </a:r>
            <a:r>
              <a:rPr lang="ru-RU" sz="1400" dirty="0" err="1">
                <a:latin typeface="Akrobat" panose="00000600000000000000" pitchFamily="50" charset="-52"/>
                <a:cs typeface="Times New Roman" panose="02020603050405020304" pitchFamily="18" charset="0"/>
              </a:rPr>
              <a:t>грядообразователи</a:t>
            </a:r>
            <a:r>
              <a:rPr lang="ru-RU" sz="1400" dirty="0">
                <a:latin typeface="Akrobat" panose="00000600000000000000" pitchFamily="50" charset="-52"/>
                <a:cs typeface="Times New Roman" panose="02020603050405020304" pitchFamily="18" charset="0"/>
              </a:rPr>
              <a:t> др.), за приобретение которых предоставляется компенсация части затрат в размере 50% фактически понесенных затрат</a:t>
            </a:r>
          </a:p>
          <a:p>
            <a:pPr marL="285750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krobat" panose="00000600000000000000" pitchFamily="50" charset="-52"/>
                <a:cs typeface="Times New Roman" panose="02020603050405020304" pitchFamily="18" charset="0"/>
              </a:rPr>
              <a:t>предоставление земель лесного фонда под плантационное выращивание ягод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845014B-DAB0-4A1A-BD3B-4AD8CB628F2E}"/>
              </a:ext>
            </a:extLst>
          </p:cNvPr>
          <p:cNvSpPr/>
          <p:nvPr/>
        </p:nvSpPr>
        <p:spPr>
          <a:xfrm>
            <a:off x="523875" y="1724024"/>
            <a:ext cx="7448550" cy="1495425"/>
          </a:xfrm>
          <a:prstGeom prst="rect">
            <a:avLst/>
          </a:prstGeom>
          <a:noFill/>
          <a:ln w="28575">
            <a:solidFill>
              <a:srgbClr val="67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" name="Рисунок 2" descr="Изображение выглядит как трава, внешний, цветок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8264BD08-698F-4A01-B035-AD870BED91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1" b="13056"/>
          <a:stretch/>
        </p:blipFill>
        <p:spPr>
          <a:xfrm>
            <a:off x="8429625" y="1409699"/>
            <a:ext cx="3429000" cy="4857751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B5CAD78-FB46-4B00-8CB6-1971B6684255}"/>
              </a:ext>
            </a:extLst>
          </p:cNvPr>
          <p:cNvCxnSpPr>
            <a:cxnSpLocks/>
          </p:cNvCxnSpPr>
          <p:nvPr/>
        </p:nvCxnSpPr>
        <p:spPr>
          <a:xfrm>
            <a:off x="1827213" y="6507163"/>
            <a:ext cx="0" cy="2143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D8A26E2-245D-4677-8DB2-BA4FCFEF24E9}"/>
              </a:ext>
            </a:extLst>
          </p:cNvPr>
          <p:cNvSpPr txBox="1"/>
          <p:nvPr/>
        </p:nvSpPr>
        <p:spPr>
          <a:xfrm>
            <a:off x="1852613" y="6388100"/>
            <a:ext cx="29780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Меры государственной поддержки ягодной отрасли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в Ханты-Мансийском автономном округе – Югре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373014-62FD-42ED-8686-C6D02E75F79A}"/>
              </a:ext>
            </a:extLst>
          </p:cNvPr>
          <p:cNvSpPr txBox="1"/>
          <p:nvPr/>
        </p:nvSpPr>
        <p:spPr>
          <a:xfrm>
            <a:off x="884238" y="6488113"/>
            <a:ext cx="87876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Akrobat" panose="00000600000000000000" pitchFamily="50" charset="-52"/>
                <a:cs typeface="+mn-cs"/>
              </a:rPr>
              <a:t>ФЕВРАЛЬ 2020</a:t>
            </a:r>
            <a:endParaRPr lang="ru-RU" sz="900" dirty="0">
              <a:solidFill>
                <a:schemeClr val="bg1">
                  <a:lumMod val="75000"/>
                </a:schemeClr>
              </a:solidFill>
              <a:latin typeface="Akrobat" panose="00000600000000000000" pitchFamily="50" charset="-5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4157</TotalTime>
  <Words>969</Words>
  <Application>Microsoft Office PowerPoint</Application>
  <PresentationFormat>Широкоэкранный</PresentationFormat>
  <Paragraphs>179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Intro</vt:lpstr>
      <vt:lpstr>Calibri</vt:lpstr>
      <vt:lpstr>Akrobat Black</vt:lpstr>
      <vt:lpstr>Calibri Light</vt:lpstr>
      <vt:lpstr>Akrobat</vt:lpstr>
      <vt:lpstr>Arial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</dc:creator>
  <cp:lastModifiedBy>Дмитрий Калмыков</cp:lastModifiedBy>
  <cp:revision>700</cp:revision>
  <dcterms:created xsi:type="dcterms:W3CDTF">2017-04-26T07:46:30Z</dcterms:created>
  <dcterms:modified xsi:type="dcterms:W3CDTF">2020-02-27T14:29:47Z</dcterms:modified>
</cp:coreProperties>
</file>